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960" r:id="rId6"/>
    <p:sldId id="961" r:id="rId7"/>
    <p:sldId id="963" r:id="rId8"/>
    <p:sldId id="962" r:id="rId9"/>
    <p:sldId id="964" r:id="rId10"/>
    <p:sldId id="965" r:id="rId11"/>
    <p:sldId id="966" r:id="rId12"/>
    <p:sldId id="967" r:id="rId13"/>
    <p:sldId id="968" r:id="rId14"/>
    <p:sldId id="969" r:id="rId15"/>
    <p:sldId id="970" r:id="rId16"/>
    <p:sldId id="971" r:id="rId17"/>
    <p:sldId id="972" r:id="rId18"/>
    <p:sldId id="973" r:id="rId19"/>
    <p:sldId id="974" r:id="rId20"/>
    <p:sldId id="975" r:id="rId21"/>
    <p:sldId id="976" r:id="rId22"/>
    <p:sldId id="977" r:id="rId23"/>
    <p:sldId id="978" r:id="rId24"/>
    <p:sldId id="979" r:id="rId25"/>
    <p:sldId id="980" r:id="rId26"/>
    <p:sldId id="981" r:id="rId27"/>
    <p:sldId id="982" r:id="rId28"/>
    <p:sldId id="983" r:id="rId29"/>
    <p:sldId id="984" r:id="rId30"/>
    <p:sldId id="985" r:id="rId31"/>
    <p:sldId id="986" r:id="rId32"/>
    <p:sldId id="987" r:id="rId33"/>
    <p:sldId id="988" r:id="rId34"/>
    <p:sldId id="989" r:id="rId35"/>
    <p:sldId id="990" r:id="rId36"/>
    <p:sldId id="993" r:id="rId37"/>
    <p:sldId id="995" r:id="rId38"/>
    <p:sldId id="996" r:id="rId39"/>
    <p:sldId id="997" r:id="rId40"/>
    <p:sldId id="994" r:id="rId41"/>
    <p:sldId id="998" r:id="rId42"/>
    <p:sldId id="999" r:id="rId43"/>
    <p:sldId id="1000" r:id="rId44"/>
    <p:sldId id="1001" r:id="rId45"/>
    <p:sldId id="1002" r:id="rId46"/>
    <p:sldId id="1003" r:id="rId47"/>
    <p:sldId id="1004" r:id="rId48"/>
    <p:sldId id="1005" r:id="rId49"/>
    <p:sldId id="1006" r:id="rId50"/>
    <p:sldId id="1007" r:id="rId51"/>
    <p:sldId id="1008" r:id="rId52"/>
    <p:sldId id="1009" r:id="rId53"/>
    <p:sldId id="1010" r:id="rId54"/>
    <p:sldId id="1011" r:id="rId55"/>
    <p:sldId id="1012" r:id="rId56"/>
    <p:sldId id="1013" r:id="rId57"/>
    <p:sldId id="1014" r:id="rId58"/>
    <p:sldId id="1015" r:id="rId59"/>
    <p:sldId id="1016" r:id="rId60"/>
    <p:sldId id="1017" r:id="rId61"/>
    <p:sldId id="1018" r:id="rId62"/>
    <p:sldId id="1019" r:id="rId63"/>
    <p:sldId id="1020" r:id="rId64"/>
    <p:sldId id="1021" r:id="rId65"/>
    <p:sldId id="1022" r:id="rId66"/>
    <p:sldId id="1023" r:id="rId67"/>
    <p:sldId id="1024" r:id="rId68"/>
    <p:sldId id="1025" r:id="rId69"/>
    <p:sldId id="1026" r:id="rId70"/>
    <p:sldId id="1027" r:id="rId71"/>
    <p:sldId id="1028" r:id="rId72"/>
    <p:sldId id="1029" r:id="rId73"/>
    <p:sldId id="1030" r:id="rId74"/>
    <p:sldId id="1031" r:id="rId75"/>
    <p:sldId id="1032" r:id="rId76"/>
    <p:sldId id="1033" r:id="rId77"/>
    <p:sldId id="1034" r:id="rId78"/>
    <p:sldId id="1035" r:id="rId79"/>
    <p:sldId id="1036" r:id="rId80"/>
    <p:sldId id="1037" r:id="rId81"/>
    <p:sldId id="1038" r:id="rId82"/>
    <p:sldId id="1039" r:id="rId83"/>
    <p:sldId id="1040" r:id="rId84"/>
    <p:sldId id="1041" r:id="rId85"/>
    <p:sldId id="1042" r:id="rId86"/>
    <p:sldId id="1043" r:id="rId87"/>
    <p:sldId id="1044" r:id="rId88"/>
    <p:sldId id="1045" r:id="rId89"/>
    <p:sldId id="1046" r:id="rId90"/>
    <p:sldId id="1047" r:id="rId91"/>
    <p:sldId id="1048" r:id="rId92"/>
    <p:sldId id="1049" r:id="rId93"/>
    <p:sldId id="1050" r:id="rId94"/>
    <p:sldId id="1051" r:id="rId95"/>
    <p:sldId id="335" r:id="rId96"/>
    <p:sldId id="283" r:id="rId97"/>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showGuides="1">
      <p:cViewPr>
        <p:scale>
          <a:sx n="75" d="100"/>
          <a:sy n="75" d="100"/>
        </p:scale>
        <p:origin x="-19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188.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image" Target="../media/image5.png"/><Relationship Id="rId2" Type="http://schemas.openxmlformats.org/officeDocument/2006/relationships/tags" Target="../tags/tag18.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21.xml"/><Relationship Id="rId3" Type="http://schemas.openxmlformats.org/officeDocument/2006/relationships/image" Target="../media/image5.png"/><Relationship Id="rId2" Type="http://schemas.openxmlformats.org/officeDocument/2006/relationships/tags" Target="../tags/tag20.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31.xml"/><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8.xml"/><Relationship Id="rId5" Type="http://schemas.openxmlformats.org/officeDocument/2006/relationships/tags" Target="../tags/tag33.xml"/><Relationship Id="rId4" Type="http://schemas.openxmlformats.org/officeDocument/2006/relationships/image" Target="../media/image5.png"/><Relationship Id="rId3" Type="http://schemas.openxmlformats.org/officeDocument/2006/relationships/tags" Target="../tags/tag32.xml"/><Relationship Id="rId2" Type="http://schemas.openxmlformats.org/officeDocument/2006/relationships/hyperlink" Target="http://localhost/id=222" TargetMode="Externa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35.xml"/><Relationship Id="rId3" Type="http://schemas.openxmlformats.org/officeDocument/2006/relationships/image" Target="../media/image5.png"/><Relationship Id="rId2" Type="http://schemas.openxmlformats.org/officeDocument/2006/relationships/tags" Target="../tags/tag34.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37.xml"/><Relationship Id="rId3" Type="http://schemas.openxmlformats.org/officeDocument/2006/relationships/image" Target="../media/image5.png"/><Relationship Id="rId2" Type="http://schemas.openxmlformats.org/officeDocument/2006/relationships/tags" Target="../tags/tag36.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tags" Target="../tags/tag45.xml"/><Relationship Id="rId2" Type="http://schemas.openxmlformats.org/officeDocument/2006/relationships/image" Target="../media/image5.png"/><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47.xml"/><Relationship Id="rId4" Type="http://schemas.openxmlformats.org/officeDocument/2006/relationships/image" Target="../media/image5.png"/><Relationship Id="rId3" Type="http://schemas.openxmlformats.org/officeDocument/2006/relationships/tags" Target="../tags/tag46.xml"/><Relationship Id="rId2" Type="http://schemas.openxmlformats.org/officeDocument/2006/relationships/image" Target="../media/image24.e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49.xml"/><Relationship Id="rId3" Type="http://schemas.openxmlformats.org/officeDocument/2006/relationships/image" Target="../media/image5.png"/><Relationship Id="rId2" Type="http://schemas.openxmlformats.org/officeDocument/2006/relationships/tags" Target="../tags/tag48.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51.xml"/><Relationship Id="rId3" Type="http://schemas.openxmlformats.org/officeDocument/2006/relationships/image" Target="../media/image5.png"/><Relationship Id="rId2" Type="http://schemas.openxmlformats.org/officeDocument/2006/relationships/tags" Target="../tags/tag50.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8.xml"/><Relationship Id="rId5" Type="http://schemas.openxmlformats.org/officeDocument/2006/relationships/tags" Target="../tags/tag53.xml"/><Relationship Id="rId4" Type="http://schemas.openxmlformats.org/officeDocument/2006/relationships/image" Target="../media/image5.png"/><Relationship Id="rId3" Type="http://schemas.openxmlformats.org/officeDocument/2006/relationships/tags" Target="../tags/tag52.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57.xml"/><Relationship Id="rId3" Type="http://schemas.openxmlformats.org/officeDocument/2006/relationships/image" Target="../media/image5.png"/><Relationship Id="rId2" Type="http://schemas.openxmlformats.org/officeDocument/2006/relationships/tags" Target="../tags/tag56.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3.vml"/><Relationship Id="rId6" Type="http://schemas.openxmlformats.org/officeDocument/2006/relationships/slideLayout" Target="../slideLayouts/slideLayout8.xml"/><Relationship Id="rId5" Type="http://schemas.openxmlformats.org/officeDocument/2006/relationships/tags" Target="../tags/tag59.xml"/><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image" Target="../media/image30.emf"/><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61.xml"/><Relationship Id="rId3" Type="http://schemas.openxmlformats.org/officeDocument/2006/relationships/image" Target="../media/image5.png"/><Relationship Id="rId2" Type="http://schemas.openxmlformats.org/officeDocument/2006/relationships/tags" Target="../tags/tag60.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8.xml"/><Relationship Id="rId3" Type="http://schemas.openxmlformats.org/officeDocument/2006/relationships/tags" Target="../tags/tag65.xml"/><Relationship Id="rId2" Type="http://schemas.openxmlformats.org/officeDocument/2006/relationships/image" Target="../media/image5.png"/><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8.xml"/><Relationship Id="rId5" Type="http://schemas.openxmlformats.org/officeDocument/2006/relationships/tags" Target="../tags/tag67.xml"/><Relationship Id="rId4" Type="http://schemas.openxmlformats.org/officeDocument/2006/relationships/image" Target="../media/image5.png"/><Relationship Id="rId3" Type="http://schemas.openxmlformats.org/officeDocument/2006/relationships/tags" Target="../tags/tag66.xml"/><Relationship Id="rId2" Type="http://schemas.openxmlformats.org/officeDocument/2006/relationships/image" Target="../media/image33.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69.xml"/><Relationship Id="rId3" Type="http://schemas.openxmlformats.org/officeDocument/2006/relationships/image" Target="../media/image5.png"/><Relationship Id="rId2" Type="http://schemas.openxmlformats.org/officeDocument/2006/relationships/tags" Target="../tags/tag68.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73.xml"/><Relationship Id="rId3" Type="http://schemas.openxmlformats.org/officeDocument/2006/relationships/image" Target="../media/image5.png"/><Relationship Id="rId2" Type="http://schemas.openxmlformats.org/officeDocument/2006/relationships/tags" Target="../tags/tag7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tags" Target="../tags/tag75.xml"/><Relationship Id="rId3" Type="http://schemas.openxmlformats.org/officeDocument/2006/relationships/image" Target="../media/image5.png"/><Relationship Id="rId2" Type="http://schemas.openxmlformats.org/officeDocument/2006/relationships/tags" Target="../tags/tag74.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4.vml"/><Relationship Id="rId6" Type="http://schemas.openxmlformats.org/officeDocument/2006/relationships/slideLayout" Target="../slideLayouts/slideLayout8.xml"/><Relationship Id="rId5" Type="http://schemas.openxmlformats.org/officeDocument/2006/relationships/tags" Target="../tags/tag77.xml"/><Relationship Id="rId4" Type="http://schemas.openxmlformats.org/officeDocument/2006/relationships/image" Target="../media/image5.png"/><Relationship Id="rId3" Type="http://schemas.openxmlformats.org/officeDocument/2006/relationships/tags" Target="../tags/tag76.xml"/><Relationship Id="rId2" Type="http://schemas.openxmlformats.org/officeDocument/2006/relationships/image" Target="../media/image38.emf"/><Relationship Id="rId1"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79.xml"/><Relationship Id="rId3" Type="http://schemas.openxmlformats.org/officeDocument/2006/relationships/image" Target="../media/image5.png"/><Relationship Id="rId2" Type="http://schemas.openxmlformats.org/officeDocument/2006/relationships/tags" Target="../tags/tag78.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8.xml"/><Relationship Id="rId3" Type="http://schemas.openxmlformats.org/officeDocument/2006/relationships/tags" Target="../tags/tag81.xml"/><Relationship Id="rId2" Type="http://schemas.openxmlformats.org/officeDocument/2006/relationships/image" Target="../media/image5.png"/><Relationship Id="rId1" Type="http://schemas.openxmlformats.org/officeDocument/2006/relationships/tags" Target="../tags/tag80.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8.xml"/><Relationship Id="rId3" Type="http://schemas.openxmlformats.org/officeDocument/2006/relationships/tags" Target="../tags/tag83.xml"/><Relationship Id="rId2" Type="http://schemas.openxmlformats.org/officeDocument/2006/relationships/image" Target="../media/image5.png"/><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85.xml"/><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8.xml"/><Relationship Id="rId3" Type="http://schemas.openxmlformats.org/officeDocument/2006/relationships/tags" Target="../tags/tag89.xml"/><Relationship Id="rId2" Type="http://schemas.openxmlformats.org/officeDocument/2006/relationships/image" Target="../media/image5.png"/><Relationship Id="rId1" Type="http://schemas.openxmlformats.org/officeDocument/2006/relationships/tags" Target="../tags/tag88.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95.xml"/><Relationship Id="rId3" Type="http://schemas.openxmlformats.org/officeDocument/2006/relationships/image" Target="../media/image5.png"/><Relationship Id="rId2" Type="http://schemas.openxmlformats.org/officeDocument/2006/relationships/tags" Target="../tags/tag94.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xml"/><Relationship Id="rId4" Type="http://schemas.openxmlformats.org/officeDocument/2006/relationships/tags" Target="../tags/tag97.xml"/><Relationship Id="rId3" Type="http://schemas.openxmlformats.org/officeDocument/2006/relationships/image" Target="../media/image5.png"/><Relationship Id="rId2" Type="http://schemas.openxmlformats.org/officeDocument/2006/relationships/tags" Target="../tags/tag96.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9.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8.xml"/><Relationship Id="rId7" Type="http://schemas.openxmlformats.org/officeDocument/2006/relationships/tags" Target="../tags/tag99.xml"/><Relationship Id="rId6" Type="http://schemas.openxmlformats.org/officeDocument/2006/relationships/image" Target="../media/image5.png"/><Relationship Id="rId5" Type="http://schemas.openxmlformats.org/officeDocument/2006/relationships/tags" Target="../tags/tag98.xml"/><Relationship Id="rId4" Type="http://schemas.openxmlformats.org/officeDocument/2006/relationships/slide" Target="slide53.xml"/><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8.xml"/><Relationship Id="rId6" Type="http://schemas.openxmlformats.org/officeDocument/2006/relationships/tags" Target="../tags/tag101.xml"/><Relationship Id="rId5" Type="http://schemas.openxmlformats.org/officeDocument/2006/relationships/image" Target="../media/image5.png"/><Relationship Id="rId4" Type="http://schemas.openxmlformats.org/officeDocument/2006/relationships/tags" Target="../tags/tag100.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8.xml"/><Relationship Id="rId6" Type="http://schemas.openxmlformats.org/officeDocument/2006/relationships/tags" Target="../tags/tag103.xml"/><Relationship Id="rId5" Type="http://schemas.openxmlformats.org/officeDocument/2006/relationships/image" Target="../media/image5.png"/><Relationship Id="rId4" Type="http://schemas.openxmlformats.org/officeDocument/2006/relationships/tags" Target="../tags/tag102.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8.xml"/><Relationship Id="rId6" Type="http://schemas.openxmlformats.org/officeDocument/2006/relationships/tags" Target="../tags/tag105.xml"/><Relationship Id="rId5" Type="http://schemas.openxmlformats.org/officeDocument/2006/relationships/image" Target="../media/image5.png"/><Relationship Id="rId4" Type="http://schemas.openxmlformats.org/officeDocument/2006/relationships/tags" Target="../tags/tag104.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51.jpe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xml"/><Relationship Id="rId4" Type="http://schemas.openxmlformats.org/officeDocument/2006/relationships/tags" Target="../tags/tag109.xml"/><Relationship Id="rId3"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vmlDrawing" Target="../drawings/vmlDrawing5.vml"/><Relationship Id="rId6" Type="http://schemas.openxmlformats.org/officeDocument/2006/relationships/slideLayout" Target="../slideLayouts/slideLayout8.xml"/><Relationship Id="rId5" Type="http://schemas.openxmlformats.org/officeDocument/2006/relationships/tags" Target="../tags/tag111.xml"/><Relationship Id="rId4" Type="http://schemas.openxmlformats.org/officeDocument/2006/relationships/image" Target="../media/image5.png"/><Relationship Id="rId3" Type="http://schemas.openxmlformats.org/officeDocument/2006/relationships/tags" Target="../tags/tag110.xml"/><Relationship Id="rId2" Type="http://schemas.openxmlformats.org/officeDocument/2006/relationships/image" Target="../media/image53.emf"/><Relationship Id="rId1"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xml"/><Relationship Id="rId3" Type="http://schemas.openxmlformats.org/officeDocument/2006/relationships/tags" Target="../tags/tag113.xml"/><Relationship Id="rId2" Type="http://schemas.openxmlformats.org/officeDocument/2006/relationships/image" Target="../media/image5.png"/><Relationship Id="rId1" Type="http://schemas.openxmlformats.org/officeDocument/2006/relationships/tags" Target="../tags/tag11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8.xml"/><Relationship Id="rId4" Type="http://schemas.openxmlformats.org/officeDocument/2006/relationships/tags" Target="../tags/tag115.xml"/><Relationship Id="rId3" Type="http://schemas.openxmlformats.org/officeDocument/2006/relationships/image" Target="../media/image5.png"/><Relationship Id="rId2" Type="http://schemas.openxmlformats.org/officeDocument/2006/relationships/tags" Target="../tags/tag114.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xml"/><Relationship Id="rId3" Type="http://schemas.openxmlformats.org/officeDocument/2006/relationships/tags" Target="../tags/tag117.xml"/><Relationship Id="rId2" Type="http://schemas.openxmlformats.org/officeDocument/2006/relationships/image" Target="../media/image5.png"/><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1.xml"/><Relationship Id="rId3" Type="http://schemas.openxmlformats.org/officeDocument/2006/relationships/image" Target="../media/image5.png"/><Relationship Id="rId2" Type="http://schemas.openxmlformats.org/officeDocument/2006/relationships/tags" Target="../tags/tag10.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5.png"/><Relationship Id="rId1" Type="http://schemas.openxmlformats.org/officeDocument/2006/relationships/tags" Target="../tags/tag118.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tags" Target="../tags/tag121.xml"/><Relationship Id="rId3"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8.xml"/><Relationship Id="rId5" Type="http://schemas.openxmlformats.org/officeDocument/2006/relationships/tags" Target="../tags/tag123.xml"/><Relationship Id="rId4" Type="http://schemas.openxmlformats.org/officeDocument/2006/relationships/image" Target="../media/image5.png"/><Relationship Id="rId3" Type="http://schemas.openxmlformats.org/officeDocument/2006/relationships/tags" Target="../tags/tag122.xml"/><Relationship Id="rId2" Type="http://schemas.openxmlformats.org/officeDocument/2006/relationships/hyperlink" Target="http://resource.boxuegu.com/" TargetMode="Externa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8.xml"/><Relationship Id="rId4" Type="http://schemas.openxmlformats.org/officeDocument/2006/relationships/tags" Target="../tags/tag125.xml"/><Relationship Id="rId3" Type="http://schemas.openxmlformats.org/officeDocument/2006/relationships/image" Target="../media/image5.png"/><Relationship Id="rId2" Type="http://schemas.openxmlformats.org/officeDocument/2006/relationships/tags" Target="../tags/tag124.xml"/><Relationship Id="rId1" Type="http://schemas.openxmlformats.org/officeDocument/2006/relationships/hyperlink" Target="https://www.ibm.com/developerworks/cn/downloads/r/appscan/" TargetMode="Externa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8.xml"/><Relationship Id="rId4" Type="http://schemas.openxmlformats.org/officeDocument/2006/relationships/tags" Target="../tags/tag127.xml"/><Relationship Id="rId3"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8.xml"/><Relationship Id="rId4" Type="http://schemas.openxmlformats.org/officeDocument/2006/relationships/tags" Target="../tags/tag129.xml"/><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8.xml"/><Relationship Id="rId4" Type="http://schemas.openxmlformats.org/officeDocument/2006/relationships/tags" Target="../tags/tag131.xml"/><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8.xml"/><Relationship Id="rId3" Type="http://schemas.openxmlformats.org/officeDocument/2006/relationships/tags" Target="../tags/tag133.xml"/><Relationship Id="rId2" Type="http://schemas.openxmlformats.org/officeDocument/2006/relationships/image" Target="../media/image5.png"/><Relationship Id="rId1" Type="http://schemas.openxmlformats.org/officeDocument/2006/relationships/tags" Target="../tags/tag13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8.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8.xml"/><Relationship Id="rId4" Type="http://schemas.openxmlformats.org/officeDocument/2006/relationships/tags" Target="../tags/tag137.xml"/><Relationship Id="rId3"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13.xml"/><Relationship Id="rId3" Type="http://schemas.openxmlformats.org/officeDocument/2006/relationships/image" Target="../media/image5.png"/><Relationship Id="rId2" Type="http://schemas.openxmlformats.org/officeDocument/2006/relationships/tags" Target="../tags/tag1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8.xml"/><Relationship Id="rId4" Type="http://schemas.openxmlformats.org/officeDocument/2006/relationships/tags" Target="../tags/tag139.xml"/><Relationship Id="rId3" Type="http://schemas.openxmlformats.org/officeDocument/2006/relationships/image" Target="../media/image5.png"/><Relationship Id="rId2" Type="http://schemas.openxmlformats.org/officeDocument/2006/relationships/tags" Target="../tags/tag138.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8.xml"/><Relationship Id="rId3" Type="http://schemas.openxmlformats.org/officeDocument/2006/relationships/tags" Target="../tags/tag141.xml"/><Relationship Id="rId2" Type="http://schemas.openxmlformats.org/officeDocument/2006/relationships/image" Target="../media/image5.png"/><Relationship Id="rId1" Type="http://schemas.openxmlformats.org/officeDocument/2006/relationships/tags" Target="../tags/tag140.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8.xml"/><Relationship Id="rId4" Type="http://schemas.openxmlformats.org/officeDocument/2006/relationships/tags" Target="../tags/tag143.xml"/><Relationship Id="rId3" Type="http://schemas.openxmlformats.org/officeDocument/2006/relationships/image" Target="../media/image5.png"/><Relationship Id="rId2" Type="http://schemas.openxmlformats.org/officeDocument/2006/relationships/tags" Target="../tags/tag142.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8.xml"/><Relationship Id="rId4" Type="http://schemas.openxmlformats.org/officeDocument/2006/relationships/tags" Target="../tags/tag145.xml"/><Relationship Id="rId3"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8.xml"/><Relationship Id="rId4" Type="http://schemas.openxmlformats.org/officeDocument/2006/relationships/tags" Target="../tags/tag147.xml"/><Relationship Id="rId3" Type="http://schemas.openxmlformats.org/officeDocument/2006/relationships/image" Target="../media/image5.png"/><Relationship Id="rId2" Type="http://schemas.openxmlformats.org/officeDocument/2006/relationships/tags" Target="../tags/tag146.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8.xml"/><Relationship Id="rId3" Type="http://schemas.openxmlformats.org/officeDocument/2006/relationships/tags" Target="../tags/tag149.xml"/><Relationship Id="rId2" Type="http://schemas.openxmlformats.org/officeDocument/2006/relationships/image" Target="../media/image5.png"/><Relationship Id="rId1" Type="http://schemas.openxmlformats.org/officeDocument/2006/relationships/tags" Target="../tags/tag148.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8.xml"/><Relationship Id="rId4" Type="http://schemas.openxmlformats.org/officeDocument/2006/relationships/tags" Target="../tags/tag151.xml"/><Relationship Id="rId3"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8.xml"/><Relationship Id="rId4" Type="http://schemas.openxmlformats.org/officeDocument/2006/relationships/tags" Target="../tags/tag153.xml"/><Relationship Id="rId3" Type="http://schemas.openxmlformats.org/officeDocument/2006/relationships/image" Target="../media/image5.png"/><Relationship Id="rId2" Type="http://schemas.openxmlformats.org/officeDocument/2006/relationships/tags" Target="../tags/tag152.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8.xml"/><Relationship Id="rId4" Type="http://schemas.openxmlformats.org/officeDocument/2006/relationships/tags" Target="../tags/tag155.xml"/><Relationship Id="rId3"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8.xml"/><Relationship Id="rId4" Type="http://schemas.openxmlformats.org/officeDocument/2006/relationships/tags" Target="../tags/tag157.xml"/><Relationship Id="rId3"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15.xml"/><Relationship Id="rId3" Type="http://schemas.openxmlformats.org/officeDocument/2006/relationships/image" Target="../media/image5.png"/><Relationship Id="rId2" Type="http://schemas.openxmlformats.org/officeDocument/2006/relationships/tags" Target="../tags/tag14.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8.xml"/><Relationship Id="rId3" Type="http://schemas.openxmlformats.org/officeDocument/2006/relationships/tags" Target="../tags/tag159.xml"/><Relationship Id="rId2" Type="http://schemas.openxmlformats.org/officeDocument/2006/relationships/image" Target="../media/image5.png"/><Relationship Id="rId1" Type="http://schemas.openxmlformats.org/officeDocument/2006/relationships/tags" Target="../tags/tag158.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8.xml"/><Relationship Id="rId3" Type="http://schemas.openxmlformats.org/officeDocument/2006/relationships/tags" Target="../tags/tag161.xml"/><Relationship Id="rId2" Type="http://schemas.openxmlformats.org/officeDocument/2006/relationships/image" Target="../media/image5.png"/><Relationship Id="rId1" Type="http://schemas.openxmlformats.org/officeDocument/2006/relationships/tags" Target="../tags/tag160.xml"/></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8.xml"/><Relationship Id="rId4" Type="http://schemas.openxmlformats.org/officeDocument/2006/relationships/tags" Target="../tags/tag163.xml"/><Relationship Id="rId3" Type="http://schemas.openxmlformats.org/officeDocument/2006/relationships/image" Target="../media/image5.png"/><Relationship Id="rId2" Type="http://schemas.openxmlformats.org/officeDocument/2006/relationships/tags" Target="../tags/tag162.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8.xml"/><Relationship Id="rId4" Type="http://schemas.openxmlformats.org/officeDocument/2006/relationships/tags" Target="../tags/tag165.xml"/><Relationship Id="rId3" Type="http://schemas.openxmlformats.org/officeDocument/2006/relationships/image" Target="../media/image5.png"/><Relationship Id="rId2" Type="http://schemas.openxmlformats.org/officeDocument/2006/relationships/tags" Target="../tags/tag164.xml"/><Relationship Id="rId1" Type="http://schemas.openxmlformats.org/officeDocument/2006/relationships/image" Target="../media/image71.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8.xml"/><Relationship Id="rId4" Type="http://schemas.openxmlformats.org/officeDocument/2006/relationships/tags" Target="../tags/tag167.xml"/><Relationship Id="rId3" Type="http://schemas.openxmlformats.org/officeDocument/2006/relationships/image" Target="../media/image5.png"/><Relationship Id="rId2" Type="http://schemas.openxmlformats.org/officeDocument/2006/relationships/tags" Target="../tags/tag166.xml"/><Relationship Id="rId1" Type="http://schemas.openxmlformats.org/officeDocument/2006/relationships/image" Target="../media/image72.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8.xml"/><Relationship Id="rId4" Type="http://schemas.openxmlformats.org/officeDocument/2006/relationships/tags" Target="../tags/tag169.xml"/><Relationship Id="rId3" Type="http://schemas.openxmlformats.org/officeDocument/2006/relationships/image" Target="../media/image5.png"/><Relationship Id="rId2" Type="http://schemas.openxmlformats.org/officeDocument/2006/relationships/tags" Target="../tags/tag168.xml"/><Relationship Id="rId1" Type="http://schemas.openxmlformats.org/officeDocument/2006/relationships/image" Target="../media/image73.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8.xml"/><Relationship Id="rId4" Type="http://schemas.openxmlformats.org/officeDocument/2006/relationships/tags" Target="../tags/tag171.xml"/><Relationship Id="rId3" Type="http://schemas.openxmlformats.org/officeDocument/2006/relationships/image" Target="../media/image5.png"/><Relationship Id="rId2" Type="http://schemas.openxmlformats.org/officeDocument/2006/relationships/tags" Target="../tags/tag170.xml"/><Relationship Id="rId1" Type="http://schemas.openxmlformats.org/officeDocument/2006/relationships/image" Target="../media/image74.pn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8.xml"/><Relationship Id="rId4" Type="http://schemas.openxmlformats.org/officeDocument/2006/relationships/tags" Target="../tags/tag173.xml"/><Relationship Id="rId3" Type="http://schemas.openxmlformats.org/officeDocument/2006/relationships/image" Target="../media/image5.png"/><Relationship Id="rId2" Type="http://schemas.openxmlformats.org/officeDocument/2006/relationships/tags" Target="../tags/tag172.xml"/><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8.xml"/><Relationship Id="rId3" Type="http://schemas.openxmlformats.org/officeDocument/2006/relationships/tags" Target="../tags/tag175.xml"/><Relationship Id="rId2" Type="http://schemas.openxmlformats.org/officeDocument/2006/relationships/image" Target="../media/image5.png"/><Relationship Id="rId1" Type="http://schemas.openxmlformats.org/officeDocument/2006/relationships/tags" Target="../tags/tag174.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slideLayout" Target="../slideLayouts/slideLayout8.xml"/><Relationship Id="rId4" Type="http://schemas.openxmlformats.org/officeDocument/2006/relationships/tags" Target="../tags/tag177.xml"/><Relationship Id="rId3"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image" Target="../media/image7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13.jpe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8.xml"/><Relationship Id="rId3" Type="http://schemas.openxmlformats.org/officeDocument/2006/relationships/tags" Target="../tags/tag179.xml"/><Relationship Id="rId2" Type="http://schemas.openxmlformats.org/officeDocument/2006/relationships/image" Target="../media/image5.png"/><Relationship Id="rId1" Type="http://schemas.openxmlformats.org/officeDocument/2006/relationships/tags" Target="../tags/tag178.xm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8.xml"/><Relationship Id="rId3" Type="http://schemas.openxmlformats.org/officeDocument/2006/relationships/tags" Target="../tags/tag181.xml"/><Relationship Id="rId2" Type="http://schemas.openxmlformats.org/officeDocument/2006/relationships/image" Target="../media/image5.png"/><Relationship Id="rId1" Type="http://schemas.openxmlformats.org/officeDocument/2006/relationships/tags" Target="../tags/tag180.xml"/></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8.xml"/><Relationship Id="rId4" Type="http://schemas.openxmlformats.org/officeDocument/2006/relationships/tags" Target="../tags/tag183.xml"/><Relationship Id="rId3" Type="http://schemas.openxmlformats.org/officeDocument/2006/relationships/image" Target="../media/image5.png"/><Relationship Id="rId2" Type="http://schemas.openxmlformats.org/officeDocument/2006/relationships/tags" Target="../tags/tag182.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slideLayout" Target="../slideLayouts/slideLayout9.xml"/><Relationship Id="rId4" Type="http://schemas.openxmlformats.org/officeDocument/2006/relationships/tags" Target="../tags/tag185.xml"/><Relationship Id="rId3" Type="http://schemas.openxmlformats.org/officeDocument/2006/relationships/image" Target="../media/image5.png"/><Relationship Id="rId2" Type="http://schemas.openxmlformats.org/officeDocument/2006/relationships/tags" Target="../tags/tag184.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7.xml"/><Relationship Id="rId3" Type="http://schemas.openxmlformats.org/officeDocument/2006/relationships/tags" Target="../tags/tag187.xml"/><Relationship Id="rId2" Type="http://schemas.openxmlformats.org/officeDocument/2006/relationships/image" Target="../media/image5.png"/><Relationship Id="rId1" Type="http://schemas.openxmlformats.org/officeDocument/2006/relationships/tags" Target="../tags/tag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5</a:t>
            </a:r>
            <a:r>
              <a:rPr lang="zh-CN" altLang="en-US" b="1" dirty="0" smtClean="0">
                <a:latin typeface="方正细倩简体"/>
                <a:ea typeface="方正细倩简体"/>
                <a:cs typeface="方正细倩简体"/>
              </a:rPr>
              <a:t>章 </a:t>
            </a:r>
            <a:r>
              <a:rPr lang="zh-CN" altLang="en-US" b="1" dirty="0">
                <a:latin typeface="方正细倩简体"/>
                <a:ea typeface="方正细倩简体"/>
                <a:cs typeface="方正细倩简体"/>
              </a:rPr>
              <a:t>安全</a:t>
            </a:r>
            <a:r>
              <a:rPr lang="zh-CN" altLang="en-US" b="1" dirty="0" smtClean="0">
                <a:latin typeface="方正细倩简体"/>
                <a:ea typeface="方正细倩简体"/>
                <a:cs typeface="方正细倩简体"/>
              </a:rPr>
              <a:t>测试</a:t>
            </a:r>
            <a:endParaRPr lang="zh-CN" altLang="zh-CN" b="1" dirty="0"/>
          </a:p>
        </p:txBody>
      </p:sp>
      <p:sp>
        <p:nvSpPr>
          <p:cNvPr id="5" name="矩形 4"/>
          <p:cNvSpPr/>
          <p:nvPr/>
        </p:nvSpPr>
        <p:spPr>
          <a:xfrm>
            <a:off x="4242844" y="5061593"/>
            <a:ext cx="2494763"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安全</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测试概念</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安全测试基本原则</a:t>
            </a:r>
            <a:endParaRPr lang="en-US" altLang="zh-CN"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常见安全漏洞</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56531" y="5061593"/>
            <a:ext cx="3710909"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渗透测试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常见安全测试工具</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实例：测试传智图书库安全性</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4018915" y="558800"/>
            <a:ext cx="4309745"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虽然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兴的第三方库、工具以及编程语言能够帮助开发人员设计出更安全的程序，但是新的威胁不断出现，开发人员最好能够意识到新产生的安全漏洞对正在开发的软件的影响，测试人员要转变思维方式，从攻击者角度的各个细节测试应用程序，使软件更加安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0466" name="Picture 2" descr="http://pic.51yuansu.com/pic3/cover/01/73/88/59602d50a1ec6_61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375" y="1660533"/>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190466"/>
                                        </p:tgtEl>
                                        <p:attrNameLst>
                                          <p:attrName>style.visibility</p:attrName>
                                        </p:attrNameLst>
                                      </p:cBhvr>
                                      <p:to>
                                        <p:strVal val="visible"/>
                                      </p:to>
                                    </p:set>
                                    <p:animEffect transition="in" filter="wheel(1)">
                                      <p:cBhvr>
                                        <p:cTn id="10" dur="20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、选择正确的测试工具</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很多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安全测试需要模拟黑客的行为对软件系统发起攻击，以确保软件系统具备稳固的防御能力。模拟黑客行为就要求安全测试人员擅长使用各种工具，如漏洞扫描工具、模拟数据流行为的前后台相关工具、数据包抓取工具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1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065" y="1961205"/>
            <a:ext cx="38671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fade">
                                      <p:cBhvr>
                                        <p:cTn id="7" dur="1000"/>
                                        <p:tgtEl>
                                          <p:spTgt spid="191490"/>
                                        </p:tgtEl>
                                      </p:cBhvr>
                                    </p:animEffect>
                                    <p:anim calcmode="lin" valueType="num">
                                      <p:cBhvr>
                                        <p:cTn id="8" dur="1000" fill="hold"/>
                                        <p:tgtEl>
                                          <p:spTgt spid="191490"/>
                                        </p:tgtEl>
                                        <p:attrNameLst>
                                          <p:attrName>ppt_x</p:attrName>
                                        </p:attrNameLst>
                                      </p:cBhvr>
                                      <p:tavLst>
                                        <p:tav tm="0">
                                          <p:val>
                                            <p:strVal val="#ppt_x"/>
                                          </p:val>
                                        </p:tav>
                                        <p:tav tm="100000">
                                          <p:val>
                                            <p:strVal val="#ppt_x"/>
                                          </p:val>
                                        </p:tav>
                                      </p:tavLst>
                                    </p:anim>
                                    <p:anim calcmode="lin" valueType="num">
                                      <p:cBhvr>
                                        <p:cTn id="9" dur="1000" fill="hold"/>
                                        <p:tgtEl>
                                          <p:spTgt spid="1914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192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现在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市面上提供了很多安全扫描器或者应用防火墙工具可以自动完成许多日常安全任务，但是这些工具并不是万能的。作为测试人员，我们要准确了解这些工具能做什么，不能做什么是非常重要的，切不可过分夸大或者不当使用测试工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1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065" y="1961205"/>
            <a:ext cx="38671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fade">
                                      <p:cBhvr>
                                        <p:cTn id="7" dur="1000"/>
                                        <p:tgtEl>
                                          <p:spTgt spid="191490"/>
                                        </p:tgtEl>
                                      </p:cBhvr>
                                    </p:animEffect>
                                    <p:anim calcmode="lin" valueType="num">
                                      <p:cBhvr>
                                        <p:cTn id="8" dur="1000" fill="hold"/>
                                        <p:tgtEl>
                                          <p:spTgt spid="191490"/>
                                        </p:tgtEl>
                                        <p:attrNameLst>
                                          <p:attrName>ppt_x</p:attrName>
                                        </p:attrNameLst>
                                      </p:cBhvr>
                                      <p:tavLst>
                                        <p:tav tm="0">
                                          <p:val>
                                            <p:strVal val="#ppt_x"/>
                                          </p:val>
                                        </p:tav>
                                        <p:tav tm="100000">
                                          <p:val>
                                            <p:strVal val="#ppt_x"/>
                                          </p:val>
                                        </p:tav>
                                      </p:tavLst>
                                    </p:anim>
                                    <p:anim calcmode="lin" valueType="num">
                                      <p:cBhvr>
                                        <p:cTn id="9" dur="1000" fill="hold"/>
                                        <p:tgtEl>
                                          <p:spTgt spid="1914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364946"/>
            <a:ext cx="4758321" cy="49444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、尽可能测试源代码</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源代码扫描工具对软件进行代码扫描，一方面可以找出潜在的风险，从内对软件进行检测，提高代码的安全性；另一方面也可以进一步提高代码的质量。黑盒的渗透测试和白盒的源代码扫描内外结合，可以使软件的安全性得到极大程度的提高。</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25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1520" y="1364946"/>
            <a:ext cx="3745598" cy="4634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diamond(in)">
                                      <p:cBhvr>
                                        <p:cTn id="7" dur="2000"/>
                                        <p:tgtEl>
                                          <p:spTgt spid="1925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364946"/>
            <a:ext cx="4758321" cy="49444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、测试结果文档化</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总结的时候，明智且有效的做法是将测试行动和结果清晰准确地记录在文档中，产生一份测试报告，该报告最好包括漏洞类型、问题引起的安全威胁及严重程度、用于发现问题的测试技术、漏洞的修复、漏洞风险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3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1440" y="1364946"/>
            <a:ext cx="2550160" cy="465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fade">
                                      <p:cBhvr>
                                        <p:cTn id="7" dur="1000"/>
                                        <p:tgtEl>
                                          <p:spTgt spid="193538"/>
                                        </p:tgtEl>
                                      </p:cBhvr>
                                    </p:animEffect>
                                    <p:anim calcmode="lin" valueType="num">
                                      <p:cBhvr>
                                        <p:cTn id="8" dur="1000" fill="hold"/>
                                        <p:tgtEl>
                                          <p:spTgt spid="193538"/>
                                        </p:tgtEl>
                                        <p:attrNameLst>
                                          <p:attrName>ppt_x</p:attrName>
                                        </p:attrNameLst>
                                      </p:cBhvr>
                                      <p:tavLst>
                                        <p:tav tm="0">
                                          <p:val>
                                            <p:strVal val="#ppt_x"/>
                                          </p:val>
                                        </p:tav>
                                        <p:tav tm="100000">
                                          <p:val>
                                            <p:strVal val="#ppt_x"/>
                                          </p:val>
                                        </p:tav>
                                      </p:tavLst>
                                    </p:anim>
                                    <p:anim calcmode="lin" valueType="num">
                                      <p:cBhvr>
                                        <p:cTn id="9" dur="1000" fill="hold"/>
                                        <p:tgtEl>
                                          <p:spTgt spid="1935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2198066"/>
            <a:ext cx="4626242" cy="27295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份好的测试报告应该帮助开发人员准确定位软件安全漏洞，从而有效进行漏洞修补，使软件更安全可靠。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3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1440" y="1364946"/>
            <a:ext cx="2550160" cy="465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fade">
                                      <p:cBhvr>
                                        <p:cTn id="7" dur="1000"/>
                                        <p:tgtEl>
                                          <p:spTgt spid="193538"/>
                                        </p:tgtEl>
                                      </p:cBhvr>
                                    </p:animEffect>
                                    <p:anim calcmode="lin" valueType="num">
                                      <p:cBhvr>
                                        <p:cTn id="8" dur="1000" fill="hold"/>
                                        <p:tgtEl>
                                          <p:spTgt spid="193538"/>
                                        </p:tgtEl>
                                        <p:attrNameLst>
                                          <p:attrName>ppt_x</p:attrName>
                                        </p:attrNameLst>
                                      </p:cBhvr>
                                      <p:tavLst>
                                        <p:tav tm="0">
                                          <p:val>
                                            <p:strVal val="#ppt_x"/>
                                          </p:val>
                                        </p:tav>
                                        <p:tav tm="100000">
                                          <p:val>
                                            <p:strVal val="#ppt_x"/>
                                          </p:val>
                                        </p:tav>
                                      </p:tavLst>
                                    </p:anim>
                                    <p:anim calcmode="lin" valueType="num">
                                      <p:cBhvr>
                                        <p:cTn id="9" dur="1000" fill="hold"/>
                                        <p:tgtEl>
                                          <p:spTgt spid="1935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903128" y="1266247"/>
            <a:ext cx="8703912" cy="5093913"/>
            <a:chOff x="1598328" y="1266247"/>
            <a:chExt cx="8703912" cy="5093913"/>
          </a:xfrm>
        </p:grpSpPr>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8328" y="1266247"/>
              <a:ext cx="8703912" cy="50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txBox="1"/>
            <p:nvPr/>
          </p:nvSpPr>
          <p:spPr>
            <a:xfrm>
              <a:off x="5207001" y="2980386"/>
              <a:ext cx="4465319" cy="27295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注入就是把</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命令人为的输入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、表格域、或者其他动态生成的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查询语句的输入参数中，最终达到欺骗服务器执行恶意的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60410" y="1934210"/>
            <a:ext cx="2892743" cy="385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88237" y="1314146"/>
            <a:ext cx="7200163" cy="40909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某个网站通过网页获取用户输入的数据，并将其插入数据库。正常情况下的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http://</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localhost/id=222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用户输入的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222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会被插入数据库执行下列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select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from users where id =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222</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195586"/>
                                        </p:tgtEl>
                                        <p:attrNameLst>
                                          <p:attrName>style.visibility</p:attrName>
                                        </p:attrNameLst>
                                      </p:cBhvr>
                                      <p:to>
                                        <p:strVal val="visible"/>
                                      </p:to>
                                    </p:set>
                                    <p:animEffect transition="in" filter="fade">
                                      <p:cBhvr>
                                        <p:cTn id="11" dur="800" decel="100000"/>
                                        <p:tgtEl>
                                          <p:spTgt spid="195586"/>
                                        </p:tgtEl>
                                      </p:cBhvr>
                                    </p:animEffect>
                                    <p:anim calcmode="lin" valueType="num">
                                      <p:cBhvr>
                                        <p:cTn id="12" dur="800" decel="100000" fill="hold"/>
                                        <p:tgtEl>
                                          <p:spTgt spid="195586"/>
                                        </p:tgtEl>
                                        <p:attrNameLst>
                                          <p:attrName>style.rotation</p:attrName>
                                        </p:attrNameLst>
                                      </p:cBhvr>
                                      <p:tavLst>
                                        <p:tav tm="0">
                                          <p:val>
                                            <p:fltVal val="-90"/>
                                          </p:val>
                                        </p:tav>
                                        <p:tav tm="100000">
                                          <p:val>
                                            <p:fltVal val="0"/>
                                          </p:val>
                                        </p:tav>
                                      </p:tavLst>
                                    </p:anim>
                                    <p:anim calcmode="lin" valueType="num">
                                      <p:cBhvr>
                                        <p:cTn id="13" dur="800" decel="100000" fill="hold"/>
                                        <p:tgtEl>
                                          <p:spTgt spid="195586"/>
                                        </p:tgtEl>
                                        <p:attrNameLst>
                                          <p:attrName>ppt_x</p:attrName>
                                        </p:attrNameLst>
                                      </p:cBhvr>
                                      <p:tavLst>
                                        <p:tav tm="0">
                                          <p:val>
                                            <p:strVal val="#ppt_x+0.4"/>
                                          </p:val>
                                        </p:tav>
                                        <p:tav tm="100000">
                                          <p:val>
                                            <p:strVal val="#ppt_x-0.05"/>
                                          </p:val>
                                        </p:tav>
                                      </p:tavLst>
                                    </p:anim>
                                    <p:anim calcmode="lin" valueType="num">
                                      <p:cBhvr>
                                        <p:cTn id="14" dur="800" decel="100000" fill="hold"/>
                                        <p:tgtEl>
                                          <p:spTgt spid="19558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9558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9558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88237" y="1314146"/>
            <a:ext cx="7200163" cy="40909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但是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，如果我们不对用户输入数据进行过滤处理，那么可能发生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注入，例如，用户可能输入下列</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http://localhost/id=’’or </a:t>
            </a: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此时用户输入的数据插入到数据库后执行的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select * from users where id = '' or '1'='1'</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66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6683" y="1595438"/>
            <a:ext cx="242887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96610"/>
                                        </p:tgtEl>
                                        <p:attrNameLst>
                                          <p:attrName>style.visibility</p:attrName>
                                        </p:attrNameLst>
                                      </p:cBhvr>
                                      <p:to>
                                        <p:strVal val="visible"/>
                                      </p:to>
                                    </p:set>
                                    <p:animEffect transition="in" filter="circle(in)">
                                      <p:cBhvr>
                                        <p:cTn id="11" dur="2000"/>
                                        <p:tgtEl>
                                          <p:spTgt spid="19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295759" y="2333473"/>
            <a:ext cx="4209682" cy="30919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对比两条</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正常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语句可以查询出指定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的用户信息，但是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注入后查询的结果是所有用户信息。</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039" y="2113368"/>
            <a:ext cx="3240952" cy="324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1000"/>
                                        <p:tgtEl>
                                          <p:spTgt spid="197634"/>
                                        </p:tgtEl>
                                      </p:cBhvr>
                                    </p:animEffect>
                                    <p:anim calcmode="lin" valueType="num">
                                      <p:cBhvr>
                                        <p:cTn id="8" dur="1000" fill="hold"/>
                                        <p:tgtEl>
                                          <p:spTgt spid="197634"/>
                                        </p:tgtEl>
                                        <p:attrNameLst>
                                          <p:attrName>ppt_x</p:attrName>
                                        </p:attrNameLst>
                                      </p:cBhvr>
                                      <p:tavLst>
                                        <p:tav tm="0">
                                          <p:val>
                                            <p:strVal val="#ppt_x"/>
                                          </p:val>
                                        </p:tav>
                                        <p:tav tm="100000">
                                          <p:val>
                                            <p:strVal val="#ppt_x"/>
                                          </p:val>
                                        </p:tav>
                                      </p:tavLst>
                                    </p:anim>
                                    <p:anim calcmode="lin" valueType="num">
                                      <p:cBhvr>
                                        <p:cTn id="9" dur="1000" fill="hold"/>
                                        <p:tgtEl>
                                          <p:spTgt spid="1976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966720" y="1520190"/>
            <a:ext cx="6878320" cy="4707553"/>
            <a:chOff x="2966720" y="1520190"/>
            <a:chExt cx="6553200" cy="4707553"/>
          </a:xfrm>
        </p:grpSpPr>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6720" y="1520190"/>
              <a:ext cx="6553200" cy="470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p:nvPr/>
          </p:nvSpPr>
          <p:spPr>
            <a:xfrm>
              <a:off x="3058160" y="1979936"/>
              <a:ext cx="4399970" cy="32778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软件产品的生命周期中，特别是产品开发基本完成到发布阶段，对产品进行检验以验证产品符合安全需求定义和产品质量标准的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778708" y="1673544"/>
            <a:ext cx="8726733" cy="4148136"/>
            <a:chOff x="1778708" y="1673544"/>
            <a:chExt cx="8726733" cy="4148136"/>
          </a:xfrm>
        </p:grpSpPr>
        <p:pic>
          <p:nvPicPr>
            <p:cNvPr id="1986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8708" y="1673544"/>
              <a:ext cx="3900732" cy="414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5354320" y="2011680"/>
              <a:ext cx="5151121" cy="36271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注入是风险非常高的安全漏洞，我们可以在应用程序中对用户输入的数据进行</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合法性检测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，包括用户输入数据的</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类型和长度</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，同时，对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语句中的</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特殊字符</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（如单引号、双引号、分号等）进行过滤处理。</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5253990" y="1571471"/>
            <a:ext cx="5829301" cy="4595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注入攻击的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应用程序处于应用层，因此大多</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防火墙不会进行拦截</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。除了完善应用代码外，还可以在数据库服务器端进行防御，对数据库服务器进行权限设置，降低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程序连接数据库的权限，撤销不必要的公共许可，使用强大的加密技术保护敏感数据并对被读取走的敏感数据进行审查跟踪等。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96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2240" y="1693392"/>
            <a:ext cx="3709670" cy="418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199684"/>
                                        </p:tgtEl>
                                        <p:attrNameLst>
                                          <p:attrName>style.visibility</p:attrName>
                                        </p:attrNameLst>
                                      </p:cBhvr>
                                      <p:to>
                                        <p:strVal val="visible"/>
                                      </p:to>
                                    </p:set>
                                    <p:animEffect transition="in" filter="wheel(1)">
                                      <p:cBhvr>
                                        <p:cTn id="10" dur="20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2682644" y="1268880"/>
            <a:ext cx="8310071" cy="5060800"/>
            <a:chOff x="2286404" y="1268880"/>
            <a:chExt cx="8310071" cy="5060800"/>
          </a:xfrm>
        </p:grpSpPr>
        <p:pic>
          <p:nvPicPr>
            <p:cNvPr id="203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404" y="1268880"/>
              <a:ext cx="8310071" cy="50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2805431" y="2099791"/>
              <a:ext cx="5525770" cy="3925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Cross Site Scripting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应用系统最常见的安全漏洞之一，它主要源于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应用程序对用户输入检查和过滤不足。攻击者可以利用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漏洞把</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恶意</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到网站中，当有用户浏览该网站时，这些恶意代码就会被执行，从而达到攻击的目的。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椭圆形标注 3"/>
          <p:cNvSpPr/>
          <p:nvPr/>
        </p:nvSpPr>
        <p:spPr>
          <a:xfrm>
            <a:off x="975361" y="2772855"/>
            <a:ext cx="2226310" cy="1458871"/>
          </a:xfrm>
          <a:prstGeom prst="wedgeEllipseCallout">
            <a:avLst>
              <a:gd name="adj1" fmla="val 56056"/>
              <a:gd name="adj2" fmla="val 71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HTML</a:t>
            </a:r>
            <a:r>
              <a:rPr lang="zh-CN" altLang="en-US" sz="2400" b="1" dirty="0" smtClean="0"/>
              <a:t>和</a:t>
            </a:r>
            <a:r>
              <a:rPr lang="en-US" altLang="zh-CN" sz="2400" b="1" dirty="0" err="1" smtClean="0"/>
              <a:t>JavaScrip</a:t>
            </a:r>
            <a:r>
              <a:rPr lang="zh-CN" altLang="en-US" sz="2400" b="1" dirty="0" smtClean="0"/>
              <a:t>脚本</a:t>
            </a:r>
            <a:endParaRPr lang="zh-CN" altLang="en-US" sz="2400" b="1" dirty="0"/>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63040" y="1469871"/>
            <a:ext cx="9721851" cy="41689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攻击者通过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邮件或其他方式诱使用户点击包含恶意代码的链接，例如攻击者通过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E-mail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向用户发送一个包含恶意代码的网站</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home.com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用户点击链接后，浏览器会在用户毫不知情的情况下执行链接中包含的恶意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代码</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将用户与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home.com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交互的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session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等信息发送给攻击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者</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63041" y="1469871"/>
            <a:ext cx="3677920" cy="23401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者拿到这些数据之后，就会伪装成用户与真正的网站进行会话，从事非法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活动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5222241" y="1469871"/>
          <a:ext cx="5968363" cy="4427527"/>
        </p:xfrm>
        <a:graphic>
          <a:graphicData uri="http://schemas.openxmlformats.org/presentationml/2006/ole">
            <mc:AlternateContent xmlns:mc="http://schemas.openxmlformats.org/markup-compatibility/2006">
              <mc:Choice xmlns:v="urn:schemas-microsoft-com:vml" Requires="v">
                <p:oleObj spid="_x0000_s204822" name="Visio" r:id="rId1" imgW="6667500" imgH="4953000" progId="Visio.Drawing.11">
                  <p:embed/>
                </p:oleObj>
              </mc:Choice>
              <mc:Fallback>
                <p:oleObj name="Visio" r:id="rId1" imgW="6667500" imgH="4953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241" y="1469871"/>
                        <a:ext cx="5968363" cy="4427527"/>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075680" y="2008351"/>
            <a:ext cx="5354319" cy="34678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漏洞，最核心的防御措施就是</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对用户的输入进行检查和过滤</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、查询关键字、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头、</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POST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数据等，仅接受指定长度范围、格式适当、符合预期的内容，对其他不符合预期的内容一律进行过滤。</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0085" y="1472290"/>
            <a:ext cx="3493614" cy="454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851"/>
                                        </p:tgtEl>
                                        <p:attrNameLst>
                                          <p:attrName>style.visibility</p:attrName>
                                        </p:attrNameLst>
                                      </p:cBhvr>
                                      <p:to>
                                        <p:strVal val="visible"/>
                                      </p:to>
                                    </p:set>
                                    <p:anim calcmode="lin" valueType="num">
                                      <p:cBhvr>
                                        <p:cTn id="7" dur="500" fill="hold"/>
                                        <p:tgtEl>
                                          <p:spTgt spid="206851"/>
                                        </p:tgtEl>
                                        <p:attrNameLst>
                                          <p:attrName>ppt_w</p:attrName>
                                        </p:attrNameLst>
                                      </p:cBhvr>
                                      <p:tavLst>
                                        <p:tav tm="0">
                                          <p:val>
                                            <p:fltVal val="0"/>
                                          </p:val>
                                        </p:tav>
                                        <p:tav tm="100000">
                                          <p:val>
                                            <p:strVal val="#ppt_w"/>
                                          </p:val>
                                        </p:tav>
                                      </p:tavLst>
                                    </p:anim>
                                    <p:anim calcmode="lin" valueType="num">
                                      <p:cBhvr>
                                        <p:cTn id="8" dur="500" fill="hold"/>
                                        <p:tgtEl>
                                          <p:spTgt spid="2068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075680" y="2008351"/>
            <a:ext cx="5354319" cy="34678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除此之外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，当向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标签或属性中插入不可信数据时，要对这些数据进行相应的编码处理。将重要的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标记为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 only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，这样</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脚本就不能访问这个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，避免了攻击者利用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脚本获取</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0085" y="1472290"/>
            <a:ext cx="3493614" cy="454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851"/>
                                        </p:tgtEl>
                                        <p:attrNameLst>
                                          <p:attrName>style.visibility</p:attrName>
                                        </p:attrNameLst>
                                      </p:cBhvr>
                                      <p:to>
                                        <p:strVal val="visible"/>
                                      </p:to>
                                    </p:set>
                                    <p:anim calcmode="lin" valueType="num">
                                      <p:cBhvr>
                                        <p:cTn id="7" dur="500" fill="hold"/>
                                        <p:tgtEl>
                                          <p:spTgt spid="206851"/>
                                        </p:tgtEl>
                                        <p:attrNameLst>
                                          <p:attrName>ppt_w</p:attrName>
                                        </p:attrNameLst>
                                      </p:cBhvr>
                                      <p:tavLst>
                                        <p:tav tm="0">
                                          <p:val>
                                            <p:fltVal val="0"/>
                                          </p:val>
                                        </p:tav>
                                        <p:tav tm="100000">
                                          <p:val>
                                            <p:strVal val="#ppt_w"/>
                                          </p:val>
                                        </p:tav>
                                      </p:tavLst>
                                    </p:anim>
                                    <p:anim calcmode="lin" valueType="num">
                                      <p:cBhvr>
                                        <p:cTn id="8" dur="500" fill="hold"/>
                                        <p:tgtEl>
                                          <p:spTgt spid="2068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小提示：XSS</a:t>
            </a:r>
            <a:r>
              <a:rPr lang="zh-CN" altLang="en-US" sz="3200" b="1" dirty="0" smtClean="0">
                <a:solidFill>
                  <a:srgbClr val="1353A2"/>
                </a:solidFill>
                <a:latin typeface="楷体" panose="02010609060101010101" pitchFamily="49" charset="-122"/>
                <a:ea typeface="楷体" panose="02010609060101010101" pitchFamily="49" charset="-122"/>
              </a:rPr>
              <a:t>命名</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313680" y="2378710"/>
            <a:ext cx="5323840" cy="29959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XSS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全拼为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Cross Site Scripting</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，意为跨站脚本，其缩写原本为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，但这与</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HTML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中的层叠样式表（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Cascading Style Sheets)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缩写重名了，为了区分就将跨站脚本改为了</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XSS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081" y="1689827"/>
            <a:ext cx="3464764" cy="419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fade">
                                      <p:cBhvr>
                                        <p:cTn id="7" dur="1000"/>
                                        <p:tgtEl>
                                          <p:spTgt spid="140291"/>
                                        </p:tgtEl>
                                      </p:cBhvr>
                                    </p:animEffect>
                                    <p:anim calcmode="lin" valueType="num">
                                      <p:cBhvr>
                                        <p:cTn id="8" dur="1000" fill="hold"/>
                                        <p:tgtEl>
                                          <p:spTgt spid="140291"/>
                                        </p:tgtEl>
                                        <p:attrNameLst>
                                          <p:attrName>ppt_x</p:attrName>
                                        </p:attrNameLst>
                                      </p:cBhvr>
                                      <p:tavLst>
                                        <p:tav tm="0">
                                          <p:val>
                                            <p:strVal val="#ppt_x"/>
                                          </p:val>
                                        </p:tav>
                                        <p:tav tm="100000">
                                          <p:val>
                                            <p:strVal val="#ppt_x"/>
                                          </p:val>
                                        </p:tav>
                                      </p:tavLst>
                                    </p:anim>
                                    <p:anim calcmode="lin" valueType="num">
                                      <p:cBhvr>
                                        <p:cTn id="9" dur="1000" fill="hold"/>
                                        <p:tgtEl>
                                          <p:spTgt spid="14029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2234352" y="1418273"/>
            <a:ext cx="7603703" cy="4891087"/>
            <a:chOff x="1949872" y="1204913"/>
            <a:chExt cx="7603703" cy="4891087"/>
          </a:xfrm>
        </p:grpSpPr>
        <p:pic>
          <p:nvPicPr>
            <p:cNvPr id="2058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9872" y="1204913"/>
              <a:ext cx="7603703"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3547003" y="1693391"/>
              <a:ext cx="4653280" cy="33154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Cross-Site Request Forgery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）为跨站请求伪造，它是一种针对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应用程序的攻击方式，攻击者利用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漏洞伪装成受信任用户的请求访问受攻击的网站。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40228" y="1481561"/>
            <a:ext cx="5570222" cy="44737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攻击中，当用户访问一个信任网站时，在没有退出会话的情况下，攻击者诱使用户点击恶意网站，恶意网站会返回攻击代码，同时要求访问信任网站，这样用户就在不知情的情况下将恶意网站的代码发送到了信任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3" name="Picture 5" descr="http://www.51wendang.com/pic/8ee228532e0cffdfed6171ea/2-643-png_6_0_0_135_119_298_398_892.979_1262.879-552-0-0-55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6960" y="1459711"/>
            <a:ext cx="3862705" cy="44955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06853"/>
                                        </p:tgtEl>
                                        <p:attrNameLst>
                                          <p:attrName>r</p:attrName>
                                        </p:attrNameLst>
                                      </p:cBhvr>
                                    </p:animRot>
                                    <p:animRot by="-240000">
                                      <p:cBhvr>
                                        <p:cTn id="10" dur="200" fill="hold">
                                          <p:stCondLst>
                                            <p:cond delay="200"/>
                                          </p:stCondLst>
                                        </p:cTn>
                                        <p:tgtEl>
                                          <p:spTgt spid="206853"/>
                                        </p:tgtEl>
                                        <p:attrNameLst>
                                          <p:attrName>r</p:attrName>
                                        </p:attrNameLst>
                                      </p:cBhvr>
                                    </p:animRot>
                                    <p:animRot by="240000">
                                      <p:cBhvr>
                                        <p:cTn id="11" dur="200" fill="hold">
                                          <p:stCondLst>
                                            <p:cond delay="400"/>
                                          </p:stCondLst>
                                        </p:cTn>
                                        <p:tgtEl>
                                          <p:spTgt spid="206853"/>
                                        </p:tgtEl>
                                        <p:attrNameLst>
                                          <p:attrName>r</p:attrName>
                                        </p:attrNameLst>
                                      </p:cBhvr>
                                    </p:animRot>
                                    <p:animRot by="-240000">
                                      <p:cBhvr>
                                        <p:cTn id="12" dur="200" fill="hold">
                                          <p:stCondLst>
                                            <p:cond delay="600"/>
                                          </p:stCondLst>
                                        </p:cTn>
                                        <p:tgtEl>
                                          <p:spTgt spid="206853"/>
                                        </p:tgtEl>
                                        <p:attrNameLst>
                                          <p:attrName>r</p:attrName>
                                        </p:attrNameLst>
                                      </p:cBhvr>
                                    </p:animRot>
                                    <p:animRot by="120000">
                                      <p:cBhvr>
                                        <p:cTn id="13" dur="200" fill="hold">
                                          <p:stCondLst>
                                            <p:cond delay="800"/>
                                          </p:stCondLst>
                                        </p:cTn>
                                        <p:tgtEl>
                                          <p:spTgt spid="2068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2197099" y="1443364"/>
            <a:ext cx="5831840" cy="6972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安全测试贯穿于软件的整个生命周期。</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993266" y="2550160"/>
          <a:ext cx="8636000" cy="2540000"/>
        </p:xfrm>
        <a:graphic>
          <a:graphicData uri="http://schemas.openxmlformats.org/presentationml/2006/ole">
            <mc:AlternateContent xmlns:mc="http://schemas.openxmlformats.org/markup-compatibility/2006">
              <mc:Choice xmlns:v="urn:schemas-microsoft-com:vml" Requires="v">
                <p:oleObj spid="_x0000_s183325" name="Visio" r:id="rId1" imgW="6400800" imgH="1892300" progId="Visio.Drawing.11">
                  <p:embed/>
                </p:oleObj>
              </mc:Choice>
              <mc:Fallback>
                <p:oleObj name="Visio" r:id="rId1" imgW="6400800" imgH="18923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66" y="2550160"/>
                        <a:ext cx="8636000" cy="2540000"/>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139440" y="1388622"/>
          <a:ext cx="6902465" cy="4563868"/>
        </p:xfrm>
        <a:graphic>
          <a:graphicData uri="http://schemas.openxmlformats.org/presentationml/2006/ole">
            <mc:AlternateContent xmlns:mc="http://schemas.openxmlformats.org/markup-compatibility/2006">
              <mc:Choice xmlns:v="urn:schemas-microsoft-com:vml" Requires="v">
                <p:oleObj spid="_x0000_s207893" name="Visio" r:id="rId1" imgW="6832600" imgH="4521200" progId="Visio.Drawing.11">
                  <p:embed/>
                </p:oleObj>
              </mc:Choice>
              <mc:Fallback>
                <p:oleObj name="Visio" r:id="rId1" imgW="6832600" imgH="4521200" progId="Visio.Drawing.11">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440" y="1388622"/>
                        <a:ext cx="6902465" cy="4563868"/>
                      </a:xfrm>
                      <a:prstGeom prst="rect">
                        <a:avLst/>
                      </a:prstGeom>
                      <a:noFill/>
                      <a:ln>
                        <a:noFill/>
                      </a:ln>
                    </p:spPr>
                  </p:pic>
                </p:oleObj>
              </mc:Fallback>
            </mc:AlternateContent>
          </a:graphicData>
        </a:graphic>
      </p:graphicFrame>
      <p:pic>
        <p:nvPicPr>
          <p:cNvPr id="6" name="图片 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3614738" y="1455103"/>
            <a:ext cx="4962525" cy="4638675"/>
            <a:chOff x="3614738" y="1444943"/>
            <a:chExt cx="4962525" cy="4638675"/>
          </a:xfrm>
        </p:grpSpPr>
        <p:pic>
          <p:nvPicPr>
            <p:cNvPr id="208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14738" y="1444943"/>
              <a:ext cx="49625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4737099" y="3086841"/>
              <a:ext cx="3766821" cy="2755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不同之处：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是盗取用户信息伪装成用户执行恶意活动，而</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则是通过用户向网站发起攻击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545078" y="1999720"/>
            <a:ext cx="5313680" cy="29177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攻击过程比喻为小偷偷取了用户的身份证去办理非法业务，则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攻击则是骗子“劫持”了用户，让用户自己去办理非法业务，以达到自己的目的。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99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80070" y="1280795"/>
            <a:ext cx="2171700"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922"/>
                                        </p:tgtEl>
                                        <p:attrNameLst>
                                          <p:attrName>style.visibility</p:attrName>
                                        </p:attrNameLst>
                                      </p:cBhvr>
                                      <p:to>
                                        <p:strVal val="visible"/>
                                      </p:to>
                                    </p:set>
                                    <p:animEffect transition="in" filter="fade">
                                      <p:cBhvr>
                                        <p:cTn id="11" dur="500"/>
                                        <p:tgtEl>
                                          <p:spTgt spid="209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88438" y="1867639"/>
            <a:ext cx="4373882" cy="3456201"/>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漏洞产生的原因主要是对用户请求缺少更安全的验证机制，防范</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漏洞的主要思路就是加强后台对用户及用户请求的验证，而不能仅限于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的识别</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6781798" y="1842238"/>
            <a:ext cx="4607562" cy="3507002"/>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请求头中的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Referer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对网站来源进行身份校验，添加基于当前用户身份的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token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验证，在请求数据提交前，使用验证码填写方式验证用户来源，防止未授权的恶意操作。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任意多边形 8"/>
          <p:cNvSpPr/>
          <p:nvPr/>
        </p:nvSpPr>
        <p:spPr>
          <a:xfrm>
            <a:off x="5955877" y="339182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小提示：Referer</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425440" y="1911350"/>
            <a:ext cx="5323840" cy="35039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HTTP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Referer</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是请求头的一部分，代表网页的来源（上一页的地址），当浏览器向</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Web服务器</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发送请求的时候，一般会带上</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Referer</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，告诉服务器此次访问是从哪个页面链接过来的，服务器由此可以获得一些信息用于处理。</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210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055" y="1439863"/>
            <a:ext cx="3210151" cy="444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0947"/>
                                        </p:tgtEl>
                                        <p:attrNameLst>
                                          <p:attrName>style.visibility</p:attrName>
                                        </p:attrNameLst>
                                      </p:cBhvr>
                                      <p:to>
                                        <p:strVal val="visible"/>
                                      </p:to>
                                    </p:set>
                                    <p:animEffect transition="in" filter="fade">
                                      <p:cBhvr>
                                        <p:cTn id="7" dur="1000"/>
                                        <p:tgtEl>
                                          <p:spTgt spid="210947"/>
                                        </p:tgtEl>
                                      </p:cBhvr>
                                    </p:animEffect>
                                    <p:anim calcmode="lin" valueType="num">
                                      <p:cBhvr>
                                        <p:cTn id="8" dur="1000" fill="hold"/>
                                        <p:tgtEl>
                                          <p:spTgt spid="210947"/>
                                        </p:tgtEl>
                                        <p:attrNameLst>
                                          <p:attrName>ppt_x</p:attrName>
                                        </p:attrNameLst>
                                      </p:cBhvr>
                                      <p:tavLst>
                                        <p:tav tm="0">
                                          <p:val>
                                            <p:strVal val="#ppt_x"/>
                                          </p:val>
                                        </p:tav>
                                        <p:tav tm="100000">
                                          <p:val>
                                            <p:strVal val="#ppt_x"/>
                                          </p:val>
                                        </p:tav>
                                      </p:tavLst>
                                    </p:anim>
                                    <p:anim calcmode="lin" valueType="num">
                                      <p:cBhvr>
                                        <p:cTn id="9" dur="1000" fill="hold"/>
                                        <p:tgtEl>
                                          <p:spTgt spid="2109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75280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en-US" altLang="zh-CN" sz="3200" b="1" dirty="0" smtClean="0">
                <a:solidFill>
                  <a:srgbClr val="1353A2"/>
                </a:solidFill>
                <a:latin typeface="楷体" panose="02010609060101010101" pitchFamily="49" charset="-122"/>
                <a:ea typeface="楷体" panose="02010609060101010101" pitchFamily="49" charset="-122"/>
              </a:rPr>
              <a:t>WASC</a:t>
            </a:r>
            <a:r>
              <a:rPr lang="zh-CN" altLang="en-US" sz="3200" b="1" dirty="0" smtClean="0">
                <a:solidFill>
                  <a:srgbClr val="1353A2"/>
                </a:solidFill>
                <a:latin typeface="楷体" panose="02010609060101010101" pitchFamily="49" charset="-122"/>
                <a:ea typeface="楷体" panose="02010609060101010101" pitchFamily="49" charset="-122"/>
              </a:rPr>
              <a:t>和</a:t>
            </a:r>
            <a:r>
              <a:rPr lang="en-US" altLang="zh-CN" sz="3200" b="1" dirty="0" smtClean="0">
                <a:solidFill>
                  <a:srgbClr val="1353A2"/>
                </a:solidFill>
                <a:latin typeface="楷体" panose="02010609060101010101" pitchFamily="49" charset="-122"/>
                <a:ea typeface="楷体" panose="02010609060101010101" pitchFamily="49" charset="-122"/>
              </a:rPr>
              <a:t>OWASP</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1820229" y="1537976"/>
            <a:ext cx="5699760" cy="44665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WASC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 Application Security Consortium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应用程序安全组织）的缩写，它是一个由安全专家、行业顾问和诸多组织的代表组成的国际团体。该组织的主要职责之一就是将</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应用所受到的威胁、攻击进行说明并归纳成具有共同特征的分类，为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应用程序制定广为接受的应用安全标准。</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2" name="组合 1"/>
          <p:cNvGrpSpPr/>
          <p:nvPr/>
        </p:nvGrpSpPr>
        <p:grpSpPr>
          <a:xfrm>
            <a:off x="7519989" y="1338262"/>
            <a:ext cx="3625531" cy="4509807"/>
            <a:chOff x="7519989" y="1338262"/>
            <a:chExt cx="3625531" cy="4509807"/>
          </a:xfrm>
        </p:grpSpPr>
        <p:pic>
          <p:nvPicPr>
            <p:cNvPr id="2119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19989" y="1338262"/>
              <a:ext cx="3625531" cy="450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rot="1520461">
              <a:off x="9597624" y="1564042"/>
              <a:ext cx="1107440" cy="6782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WASC</a:t>
              </a:r>
              <a:endParaRPr lang="zh-CN" altLang="zh-CN" sz="36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75280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en-US" altLang="zh-CN" sz="3200" b="1" dirty="0" smtClean="0">
                <a:solidFill>
                  <a:srgbClr val="1353A2"/>
                </a:solidFill>
                <a:latin typeface="楷体" panose="02010609060101010101" pitchFamily="49" charset="-122"/>
                <a:ea typeface="楷体" panose="02010609060101010101" pitchFamily="49" charset="-122"/>
              </a:rPr>
              <a:t>WASC</a:t>
            </a:r>
            <a:r>
              <a:rPr lang="zh-CN" altLang="en-US" sz="3200" b="1" dirty="0" smtClean="0">
                <a:solidFill>
                  <a:srgbClr val="1353A2"/>
                </a:solidFill>
                <a:latin typeface="楷体" panose="02010609060101010101" pitchFamily="49" charset="-122"/>
                <a:ea typeface="楷体" panose="02010609060101010101" pitchFamily="49" charset="-122"/>
              </a:rPr>
              <a:t>和</a:t>
            </a:r>
            <a:r>
              <a:rPr lang="en-US" altLang="zh-CN" sz="3200" b="1" dirty="0" smtClean="0">
                <a:solidFill>
                  <a:srgbClr val="1353A2"/>
                </a:solidFill>
                <a:latin typeface="楷体" panose="02010609060101010101" pitchFamily="49" charset="-122"/>
                <a:ea typeface="楷体" panose="02010609060101010101" pitchFamily="49" charset="-122"/>
              </a:rPr>
              <a:t>OWASP</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833165" y="1598936"/>
            <a:ext cx="5478091" cy="41719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OWASP</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Open Web Application Security Project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（开放式</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应用程序安全项目）的缩写，该组织致力于发现和解决不安全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应用的根本原因，它最重要的项目之一就是总结当前</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应用程序最常见的攻击手段，并且按照攻击发生的概率进行排序更新。</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129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4481" y="1723074"/>
            <a:ext cx="4124960" cy="377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212996"/>
                                        </p:tgtEl>
                                        <p:attrNameLst>
                                          <p:attrName>style.visibility</p:attrName>
                                        </p:attrNameLst>
                                      </p:cBhvr>
                                      <p:to>
                                        <p:strVal val="visible"/>
                                      </p:to>
                                    </p:set>
                                    <p:animEffect transition="in" filter="wheel(1)">
                                      <p:cBhvr>
                                        <p:cTn id="10" dur="20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5.3.1 </a:t>
            </a:r>
            <a:r>
              <a:rPr lang="zh-CN" altLang="en-US" sz="3200" b="1" dirty="0" smtClean="0">
                <a:solidFill>
                  <a:srgbClr val="1353A2"/>
                </a:solidFill>
                <a:latin typeface="微软雅黑" panose="020B0503020204020204" pitchFamily="34" charset="-122"/>
                <a:ea typeface="微软雅黑" panose="020B0503020204020204" pitchFamily="34" charset="-122"/>
              </a:rPr>
              <a:t>什么是渗透测试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2589556" y="1174432"/>
            <a:ext cx="7682204" cy="5277167"/>
            <a:chOff x="2589556" y="1174432"/>
            <a:chExt cx="7682204" cy="5277167"/>
          </a:xfrm>
        </p:grpSpPr>
        <p:pic>
          <p:nvPicPr>
            <p:cNvPr id="2140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9556" y="1174432"/>
              <a:ext cx="7682204" cy="527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4798059" y="1288520"/>
              <a:ext cx="5372101" cy="2765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渗透测试</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是利用模拟黑客攻击的方式，评估</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计算机网络系统</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安全性能的一种方法。这个过程是站在攻击者角度对系统的任何弱点、技术缺陷或漏洞的主动分析，并且有条件地主动利用安全漏洞。</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5.3.1 </a:t>
            </a:r>
            <a:r>
              <a:rPr lang="zh-CN" altLang="en-US" sz="3200" b="1" dirty="0" smtClean="0">
                <a:solidFill>
                  <a:srgbClr val="1353A2"/>
                </a:solidFill>
                <a:latin typeface="微软雅黑" panose="020B0503020204020204" pitchFamily="34" charset="-122"/>
                <a:ea typeface="微软雅黑" panose="020B0503020204020204" pitchFamily="34" charset="-122"/>
              </a:rPr>
              <a:t>什么是渗透测试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4790438" y="2274041"/>
            <a:ext cx="6477002" cy="2511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渗透测试特点：</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测试是一个渐进的并且逐步深入的过程。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测试是选择不影响业务系统正常运行的攻击方法进行的测试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40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2463" y="1517968"/>
            <a:ext cx="2558417" cy="421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214020"/>
                                        </p:tgtEl>
                                        <p:attrNameLst>
                                          <p:attrName>style.visibility</p:attrName>
                                        </p:attrNameLst>
                                      </p:cBhvr>
                                      <p:to>
                                        <p:strVal val="visible"/>
                                      </p:to>
                                    </p:set>
                                    <p:animEffect transition="in" filter="fade">
                                      <p:cBhvr>
                                        <p:cTn id="10" dur="1000"/>
                                        <p:tgtEl>
                                          <p:spTgt spid="214020"/>
                                        </p:tgtEl>
                                      </p:cBhvr>
                                    </p:animEffect>
                                    <p:anim calcmode="lin" valueType="num">
                                      <p:cBhvr>
                                        <p:cTn id="11" dur="1000" fill="hold"/>
                                        <p:tgtEl>
                                          <p:spTgt spid="214020"/>
                                        </p:tgtEl>
                                        <p:attrNameLst>
                                          <p:attrName>ppt_x</p:attrName>
                                        </p:attrNameLst>
                                      </p:cBhvr>
                                      <p:tavLst>
                                        <p:tav tm="0">
                                          <p:val>
                                            <p:strVal val="#ppt_x"/>
                                          </p:val>
                                        </p:tav>
                                        <p:tav tm="100000">
                                          <p:val>
                                            <p:strVal val="#ppt_x"/>
                                          </p:val>
                                        </p:tav>
                                      </p:tavLst>
                                    </p:anim>
                                    <p:anim calcmode="lin" valueType="num">
                                      <p:cBhvr>
                                        <p:cTn id="12" dur="1000" fill="hold"/>
                                        <p:tgtEl>
                                          <p:spTgt spid="2140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249680" y="1298681"/>
            <a:ext cx="4439920" cy="723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渗透测试流程主要步骤如下：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2504438" y="2418080"/>
          <a:ext cx="8024829" cy="2529840"/>
        </p:xfrm>
        <a:graphic>
          <a:graphicData uri="http://schemas.openxmlformats.org/presentationml/2006/ole">
            <mc:AlternateContent xmlns:mc="http://schemas.openxmlformats.org/markup-compatibility/2006">
              <mc:Choice xmlns:v="urn:schemas-microsoft-com:vml" Requires="v">
                <p:oleObj spid="_x0000_s215057" name="Visio" r:id="rId1" imgW="6743700" imgH="2133600" progId="Visio.Drawing.11">
                  <p:embed/>
                </p:oleObj>
              </mc:Choice>
              <mc:Fallback>
                <p:oleObj name="Visio" r:id="rId1" imgW="6743700" imgH="2133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438" y="2418080"/>
                        <a:ext cx="8024829" cy="2529840"/>
                      </a:xfrm>
                      <a:prstGeom prst="rect">
                        <a:avLst/>
                      </a:prstGeom>
                      <a:noFill/>
                    </p:spPr>
                  </p:pic>
                </p:oleObj>
              </mc:Fallback>
            </mc:AlternateContent>
          </a:graphicData>
        </a:graphic>
      </p:graphicFrame>
      <p:pic>
        <p:nvPicPr>
          <p:cNvPr id="7" name="图片 6"/>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2448" y="2901633"/>
            <a:ext cx="5446664"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8" y="1362084"/>
            <a:ext cx="9740901" cy="1970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常规测试与安全测试的不同：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）测试目标不同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普通测试以发现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为目标；安全测试以发现安全隐患为目标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5346"/>
                                        </p:tgtEl>
                                        <p:attrNameLst>
                                          <p:attrName>style.visibility</p:attrName>
                                        </p:attrNameLst>
                                      </p:cBhvr>
                                      <p:to>
                                        <p:strVal val="visible"/>
                                      </p:to>
                                    </p:set>
                                    <p:anim calcmode="lin" valueType="num">
                                      <p:cBhvr>
                                        <p:cTn id="11" dur="500" fill="hold"/>
                                        <p:tgtEl>
                                          <p:spTgt spid="185346"/>
                                        </p:tgtEl>
                                        <p:attrNameLst>
                                          <p:attrName>ppt_w</p:attrName>
                                        </p:attrNameLst>
                                      </p:cBhvr>
                                      <p:tavLst>
                                        <p:tav tm="0">
                                          <p:val>
                                            <p:fltVal val="0"/>
                                          </p:val>
                                        </p:tav>
                                        <p:tav tm="100000">
                                          <p:val>
                                            <p:strVal val="#ppt_w"/>
                                          </p:val>
                                        </p:tav>
                                      </p:tavLst>
                                    </p:anim>
                                    <p:anim calcmode="lin" valueType="num">
                                      <p:cBhvr>
                                        <p:cTn id="12" dur="500" fill="hold"/>
                                        <p:tgtEl>
                                          <p:spTgt spid="1853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9520" y="2213079"/>
            <a:ext cx="4400100" cy="310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2438558"/>
            <a:ext cx="4643120" cy="26535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）明确目标</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客户要求渗透测试的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范围</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规则。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0163"/>
                                        </p:tgtEl>
                                        <p:attrNameLst>
                                          <p:attrName>style.visibility</p:attrName>
                                        </p:attrNameLst>
                                      </p:cBhvr>
                                      <p:to>
                                        <p:strVal val="visible"/>
                                      </p:to>
                                    </p:set>
                                    <p:animEffect transition="in" filter="wipe(down)">
                                      <p:cBhvr>
                                        <p:cTn id="11" dur="500"/>
                                        <p:tgtEl>
                                          <p:spTgt spid="220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1879758"/>
            <a:ext cx="9072880" cy="34339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）收集信息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信息收集阶段要尽量收集关于项目软件的各种信息，例如，对于一个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应用程序，要收集脚本类型、服务器类型、数据库类型以及项目所用到的框架、开源软件等。信息收集对于渗透测试来说非常重要，只有掌握目标程序足够多的信息，才能更好地进行漏洞检测。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1473358"/>
            <a:ext cx="9072880" cy="41349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收集的方式可分为两种：</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：通过直接访问、扫描网站等方式收集想要的信息，这种方式可以收集的信息比较多，但是访问者的操作行为会被目标主机记录。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被动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：利用第三方服务对目标进行了解，如上网搜索相关信息。这种方式获取的信息相对较少且不够直接，但目标主机不会发现测试人员的行为。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146800" y="2286158"/>
            <a:ext cx="4968240" cy="2712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）扫描漏洞</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这一阶段，综合分析收集到的信息，借助扫描工具对目标程序进行扫描，查找存在的安全漏洞。</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11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558925"/>
            <a:ext cx="33147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wipe(up)">
                                      <p:cBhvr>
                                        <p:cTn id="7" dur="500"/>
                                        <p:tgtEl>
                                          <p:spTgt spid="2211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37360" y="1595278"/>
            <a:ext cx="496824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）验证漏洞</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扫描漏洞阶段，测试人员会得到很多关于目标程序的安全漏洞，但这些漏洞有误报，需要测试人员结合实际情况，搭建模拟测试环境对这些安全漏洞进行验证。被确认的安全漏洞才能被利用执行攻击。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22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0575" y="2156221"/>
            <a:ext cx="36004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2210"/>
                                        </p:tgtEl>
                                        <p:attrNameLst>
                                          <p:attrName>style.visibility</p:attrName>
                                        </p:attrNameLst>
                                      </p:cBhvr>
                                      <p:to>
                                        <p:strVal val="visible"/>
                                      </p:to>
                                    </p:set>
                                    <p:animEffect transition="in" filter="fade">
                                      <p:cBhvr>
                                        <p:cTn id="11" dur="1000"/>
                                        <p:tgtEl>
                                          <p:spTgt spid="222210"/>
                                        </p:tgtEl>
                                      </p:cBhvr>
                                    </p:animEffect>
                                    <p:anim calcmode="lin" valueType="num">
                                      <p:cBhvr>
                                        <p:cTn id="12" dur="1000" fill="hold"/>
                                        <p:tgtEl>
                                          <p:spTgt spid="222210"/>
                                        </p:tgtEl>
                                        <p:attrNameLst>
                                          <p:attrName>ppt_x</p:attrName>
                                        </p:attrNameLst>
                                      </p:cBhvr>
                                      <p:tavLst>
                                        <p:tav tm="0">
                                          <p:val>
                                            <p:strVal val="#ppt_x"/>
                                          </p:val>
                                        </p:tav>
                                        <p:tav tm="100000">
                                          <p:val>
                                            <p:strVal val="#ppt_x"/>
                                          </p:val>
                                        </p:tav>
                                      </p:tavLst>
                                    </p:anim>
                                    <p:anim calcmode="lin" valueType="num">
                                      <p:cBhvr>
                                        <p:cTn id="13" dur="1000" fill="hold"/>
                                        <p:tgtEl>
                                          <p:spTgt spid="2222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37360" y="1595278"/>
            <a:ext cx="962152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）分析信息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经过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的安全漏洞就可以被利用起来向目标程序发起攻击，但是不同的安全漏洞，攻击机制并不相同，针对不同的安全漏洞需要进一步分析，包括安全漏洞原理、可利用的工具、目标程序检测机制、攻击是否可以绕过防火墙等，制定一个详细精密的攻击计划，这样才能保证测试顺利执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820" y="1987430"/>
            <a:ext cx="4692077" cy="329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57520" y="1595278"/>
            <a:ext cx="580136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）渗透攻击</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就是对目标程序发起真正的攻击，达到测试目的，如获取用户帐号密码、截取目标程序传输的数据、控制目标主机等。一般渗透测试是一次性测试，攻击完成之后要执行清理工作，删除系统日志、程序日志等，擦除进入系统的痕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23234"/>
                                        </p:tgtEl>
                                        <p:attrNameLst>
                                          <p:attrName>style.visibility</p:attrName>
                                        </p:attrNameLst>
                                      </p:cBhvr>
                                      <p:to>
                                        <p:strVal val="visible"/>
                                      </p:to>
                                    </p:set>
                                    <p:anim calcmode="lin" valueType="num">
                                      <p:cBhvr>
                                        <p:cTn id="11" dur="500" fill="hold"/>
                                        <p:tgtEl>
                                          <p:spTgt spid="223234"/>
                                        </p:tgtEl>
                                        <p:attrNameLst>
                                          <p:attrName>ppt_w</p:attrName>
                                        </p:attrNameLst>
                                      </p:cBhvr>
                                      <p:tavLst>
                                        <p:tav tm="0">
                                          <p:val>
                                            <p:fltVal val="0"/>
                                          </p:val>
                                        </p:tav>
                                        <p:tav tm="100000">
                                          <p:val>
                                            <p:strVal val="#ppt_w"/>
                                          </p:val>
                                        </p:tav>
                                      </p:tavLst>
                                    </p:anim>
                                    <p:anim calcmode="lin" valueType="num">
                                      <p:cBhvr>
                                        <p:cTn id="12" dur="500" fill="hold"/>
                                        <p:tgtEl>
                                          <p:spTgt spid="2232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395718" y="2479198"/>
            <a:ext cx="3667760" cy="293608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）整理信息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攻击完成之后，整理攻击所获得的信息，为后面编写测试报告提供依据。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4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6247" y="1249622"/>
            <a:ext cx="3346132" cy="454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4258"/>
                                        </p:tgtEl>
                                        <p:attrNameLst>
                                          <p:attrName>style.visibility</p:attrName>
                                        </p:attrNameLst>
                                      </p:cBhvr>
                                      <p:to>
                                        <p:strVal val="visible"/>
                                      </p:to>
                                    </p:set>
                                    <p:animEffect transition="in" filter="fade">
                                      <p:cBhvr>
                                        <p:cTn id="7" dur="1000"/>
                                        <p:tgtEl>
                                          <p:spTgt spid="224258"/>
                                        </p:tgtEl>
                                      </p:cBhvr>
                                    </p:animEffect>
                                    <p:anim calcmode="lin" valueType="num">
                                      <p:cBhvr>
                                        <p:cTn id="8" dur="1000" fill="hold"/>
                                        <p:tgtEl>
                                          <p:spTgt spid="224258"/>
                                        </p:tgtEl>
                                        <p:attrNameLst>
                                          <p:attrName>ppt_x</p:attrName>
                                        </p:attrNameLst>
                                      </p:cBhvr>
                                      <p:tavLst>
                                        <p:tav tm="0">
                                          <p:val>
                                            <p:strVal val="#ppt_x"/>
                                          </p:val>
                                        </p:tav>
                                        <p:tav tm="100000">
                                          <p:val>
                                            <p:strVal val="#ppt_x"/>
                                          </p:val>
                                        </p:tav>
                                      </p:tavLst>
                                    </p:anim>
                                    <p:anim calcmode="lin" valueType="num">
                                      <p:cBhvr>
                                        <p:cTn id="9" dur="1000" fill="hold"/>
                                        <p:tgtEl>
                                          <p:spTgt spid="2242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98316" y="1442878"/>
            <a:ext cx="4912362" cy="4490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）编写测试报告</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之后要编写测试报告，阐述项目安全测试目标、信息收集方式、漏洞扫描工具以及漏洞情况、攻击计划、实际攻击结果、测试过程中遇到的问题等，此外，还要对目标程序存在的漏洞进行分析，提供安全有效的解决办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9" name="组合 8"/>
          <p:cNvGrpSpPr/>
          <p:nvPr/>
        </p:nvGrpSpPr>
        <p:grpSpPr>
          <a:xfrm>
            <a:off x="7061200" y="2052956"/>
            <a:ext cx="4626693" cy="3291204"/>
            <a:chOff x="7061200" y="2052956"/>
            <a:chExt cx="4626693" cy="3291204"/>
          </a:xfrm>
        </p:grpSpPr>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1200" y="2052956"/>
              <a:ext cx="4626693" cy="329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p:nvPr/>
          </p:nvSpPr>
          <p:spPr>
            <a:xfrm rot="17922871">
              <a:off x="7995486" y="3365422"/>
              <a:ext cx="1647753" cy="707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测试报告</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37196" y="2245518"/>
            <a:ext cx="5557524" cy="2712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漏洞扫描工具——</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IBM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公司出的一款</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应用安全测试工具，它采用黑盒测试方式，可以扫描常见的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应用安全漏洞</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1834833" y="1358979"/>
            <a:ext cx="3110161" cy="4485640"/>
            <a:chOff x="1834833" y="1358979"/>
            <a:chExt cx="3110161" cy="4485640"/>
          </a:xfrm>
        </p:grpSpPr>
        <p:pic>
          <p:nvPicPr>
            <p:cNvPr id="22528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4833" y="1358979"/>
              <a:ext cx="3110161" cy="448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p:nvPr/>
          </p:nvSpPr>
          <p:spPr>
            <a:xfrm rot="20986703">
              <a:off x="3487043" y="2919989"/>
              <a:ext cx="1372827" cy="5586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0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zh-CN"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362084"/>
            <a:ext cx="4589782" cy="41141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）假设条件不同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普通测试假设导致问题的数据是用户不小心造成的，接口一般只考虑用户界面；安全测试假设导致问题的数据是攻击者处心积虑构造的，需要考虑所有可能的攻击途径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4676" y="1743075"/>
            <a:ext cx="3536861" cy="388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9" presetClass="entr" presetSubtype="10" fill="hold" nodeType="withEffect">
                                  <p:stCondLst>
                                    <p:cond delay="0"/>
                                  </p:stCondLst>
                                  <p:childTnLst>
                                    <p:set>
                                      <p:cBhvr>
                                        <p:cTn id="9" dur="1" fill="hold">
                                          <p:stCondLst>
                                            <p:cond delay="0"/>
                                          </p:stCondLst>
                                        </p:cTn>
                                        <p:tgtEl>
                                          <p:spTgt spid="186370"/>
                                        </p:tgtEl>
                                        <p:attrNameLst>
                                          <p:attrName>style.visibility</p:attrName>
                                        </p:attrNameLst>
                                      </p:cBhvr>
                                      <p:to>
                                        <p:strVal val="visible"/>
                                      </p:to>
                                    </p:set>
                                    <p:anim calcmode="lin" valueType="num">
                                      <p:cBhvr>
                                        <p:cTn id="10" dur="5000" fill="hold"/>
                                        <p:tgtEl>
                                          <p:spTgt spid="186370"/>
                                        </p:tgtEl>
                                        <p:attrNameLst>
                                          <p:attrName>ppt_w</p:attrName>
                                        </p:attrNameLst>
                                      </p:cBhvr>
                                      <p:tavLst>
                                        <p:tav tm="0" fmla="#ppt_w*sin(2.5*pi*$)">
                                          <p:val>
                                            <p:fltVal val="0"/>
                                          </p:val>
                                        </p:tav>
                                        <p:tav tm="100000">
                                          <p:val>
                                            <p:fltVal val="1"/>
                                          </p:val>
                                        </p:tav>
                                      </p:tavLst>
                                    </p:anim>
                                    <p:anim calcmode="lin" valueType="num">
                                      <p:cBhvr>
                                        <p:cTn id="11" dur="5000" fill="hold"/>
                                        <p:tgtEl>
                                          <p:spTgt spid="1863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3903980" y="1645364"/>
            <a:ext cx="6835140" cy="4034076"/>
            <a:chOff x="2847340" y="1645364"/>
            <a:chExt cx="6835140" cy="4034076"/>
          </a:xfrm>
        </p:grpSpPr>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7340" y="1645364"/>
              <a:ext cx="6835140" cy="4034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p:nvPr/>
          </p:nvSpPr>
          <p:spPr>
            <a:xfrm>
              <a:off x="3556000" y="3017678"/>
              <a:ext cx="3383280" cy="23366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984240" y="2103278"/>
            <a:ext cx="4866640" cy="3322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通过发送请求对站内的链接、表单等进行访问，根据响应信息检测目标程序可能存在的安全隐患，从而确定安全漏洞范围</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73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569" y="1547814"/>
            <a:ext cx="3901311" cy="397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7330"/>
                                        </p:tgtEl>
                                        <p:attrNameLst>
                                          <p:attrName>style.visibility</p:attrName>
                                        </p:attrNameLst>
                                      </p:cBhvr>
                                      <p:to>
                                        <p:strVal val="visible"/>
                                      </p:to>
                                    </p:set>
                                    <p:animEffect transition="in" filter="fade">
                                      <p:cBhvr>
                                        <p:cTn id="7" dur="1000"/>
                                        <p:tgtEl>
                                          <p:spTgt spid="227330"/>
                                        </p:tgtEl>
                                      </p:cBhvr>
                                    </p:animEffect>
                                    <p:anim calcmode="lin" valueType="num">
                                      <p:cBhvr>
                                        <p:cTn id="8" dur="1000" fill="hold"/>
                                        <p:tgtEl>
                                          <p:spTgt spid="227330"/>
                                        </p:tgtEl>
                                        <p:attrNameLst>
                                          <p:attrName>ppt_x</p:attrName>
                                        </p:attrNameLst>
                                      </p:cBhvr>
                                      <p:tavLst>
                                        <p:tav tm="0">
                                          <p:val>
                                            <p:strVal val="#ppt_x"/>
                                          </p:val>
                                        </p:tav>
                                        <p:tav tm="100000">
                                          <p:val>
                                            <p:strVal val="#ppt_x"/>
                                          </p:val>
                                        </p:tav>
                                      </p:tavLst>
                                    </p:anim>
                                    <p:anim calcmode="lin" valueType="num">
                                      <p:cBhvr>
                                        <p:cTn id="9" dur="1000" fill="hold"/>
                                        <p:tgtEl>
                                          <p:spTgt spid="2273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93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4800" y="1930558"/>
            <a:ext cx="4460874" cy="390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108200" y="1930558"/>
            <a:ext cx="5095240" cy="39076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对潜在的安全漏洞发起攻击。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有一个内置的测试策略库，测试策略库可以针对相应的安全隐患检测规则生成对应的测试输入，</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就使用生成的测试输入对安全漏洞发起攻击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29379"/>
                                        </p:tgtEl>
                                        <p:attrNameLst>
                                          <p:attrName>style.visibility</p:attrName>
                                        </p:attrNameLst>
                                      </p:cBhvr>
                                      <p:to>
                                        <p:strVal val="visible"/>
                                      </p:to>
                                    </p:set>
                                    <p:animEffect transition="in" filter="randombar(horizontal)">
                                      <p:cBhvr>
                                        <p:cTn id="11" dur="500"/>
                                        <p:tgtEl>
                                          <p:spTgt spid="229379"/>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83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1320" y="1459309"/>
            <a:ext cx="3947160" cy="442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085840" y="1635918"/>
            <a:ext cx="4826000" cy="40740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会检测目标程序对攻击的响应结果，并根据结果来确定探测到的安全漏洞是否是一个真正的安全漏洞，如果是一个真正的安全漏洞则根据其危险程度确定危险级别，为开发人员修复缺陷提供依据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28353"/>
                                        </p:tgtEl>
                                        <p:attrNameLst>
                                          <p:attrName>style.visibility</p:attrName>
                                        </p:attrNameLst>
                                      </p:cBhvr>
                                      <p:to>
                                        <p:strVal val="visible"/>
                                      </p:to>
                                    </p:set>
                                    <p:anim calcmode="lin" valueType="num">
                                      <p:cBhvr>
                                        <p:cTn id="11" dur="1000" fill="hold"/>
                                        <p:tgtEl>
                                          <p:spTgt spid="228353"/>
                                        </p:tgtEl>
                                        <p:attrNameLst>
                                          <p:attrName>ppt_w</p:attrName>
                                        </p:attrNameLst>
                                      </p:cBhvr>
                                      <p:tavLst>
                                        <p:tav tm="0">
                                          <p:val>
                                            <p:strVal val="#ppt_w*0.70"/>
                                          </p:val>
                                        </p:tav>
                                        <p:tav tm="100000">
                                          <p:val>
                                            <p:strVal val="#ppt_w"/>
                                          </p:val>
                                        </p:tav>
                                      </p:tavLst>
                                    </p:anim>
                                    <p:anim calcmode="lin" valueType="num">
                                      <p:cBhvr>
                                        <p:cTn id="12" dur="1000" fill="hold"/>
                                        <p:tgtEl>
                                          <p:spTgt spid="228353"/>
                                        </p:tgtEl>
                                        <p:attrNameLst>
                                          <p:attrName>ppt_h</p:attrName>
                                        </p:attrNameLst>
                                      </p:cBhvr>
                                      <p:tavLst>
                                        <p:tav tm="0">
                                          <p:val>
                                            <p:strVal val="#ppt_h"/>
                                          </p:val>
                                        </p:tav>
                                        <p:tav tm="100000">
                                          <p:val>
                                            <p:strVal val="#ppt_h"/>
                                          </p:val>
                                        </p:tav>
                                      </p:tavLst>
                                    </p:anim>
                                    <p:animEffect transition="in" filter="fade">
                                      <p:cBhvr>
                                        <p:cTn id="13" dur="1000"/>
                                        <p:tgtEl>
                                          <p:spTgt spid="22835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http://hbimg.b0.upaiyun.com/8dc8d48f33a1fe6b932f5e0fb42e61d82c081b72a728-QlMCWy_fw6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570" y="1531619"/>
            <a:ext cx="5000625" cy="3924301"/>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37196" y="2082958"/>
            <a:ext cx="5557524" cy="33729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端口</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扫描</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Nmap</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Nmap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是一个网络连接端口扫描工具，用来扫描网上计算机开放的网络连接端口。确定服务运行的端口，并且推断计算机运行的操作系统。它是网络管理员用以评估网络系统安全必备工具之一。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wipe(down)">
                                      <p:cBhvr>
                                        <p:cTn id="7" dur="500"/>
                                        <p:tgtEl>
                                          <p:spTgt spid="23449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545078" y="1605438"/>
            <a:ext cx="4013200" cy="40130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Nmap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具体功能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如下</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主机扫描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端口</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状态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操作系统探测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防火墙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逃避和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欺骗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测试对象交互</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35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94880" y="1435586"/>
            <a:ext cx="3253740" cy="435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0" presetClass="entr" presetSubtype="0" fill="hold" nodeType="withEffect">
                                  <p:stCondLst>
                                    <p:cond delay="0"/>
                                  </p:stCondLst>
                                  <p:childTnLst>
                                    <p:set>
                                      <p:cBhvr>
                                        <p:cTn id="9" dur="1" fill="hold">
                                          <p:stCondLst>
                                            <p:cond delay="0"/>
                                          </p:stCondLst>
                                        </p:cTn>
                                        <p:tgtEl>
                                          <p:spTgt spid="235522"/>
                                        </p:tgtEl>
                                        <p:attrNameLst>
                                          <p:attrName>style.visibility</p:attrName>
                                        </p:attrNameLst>
                                      </p:cBhvr>
                                      <p:to>
                                        <p:strVal val="visible"/>
                                      </p:to>
                                    </p:set>
                                    <p:animEffect transition="in" filter="wedge">
                                      <p:cBhvr>
                                        <p:cTn id="10" dur="2000"/>
                                        <p:tgtEl>
                                          <p:spTgt spid="235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310640" y="1341278"/>
            <a:ext cx="9936480" cy="20623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、抓包工具</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——Fiddler</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协议调试代理工具，它以代理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服务器形式工作，帮助用户记录计算机和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Internet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之间传递的所有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HTTP(HTTPS)</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流量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221634" y="3403600"/>
          <a:ext cx="6259552" cy="2204720"/>
        </p:xfrm>
        <a:graphic>
          <a:graphicData uri="http://schemas.openxmlformats.org/presentationml/2006/ole">
            <mc:AlternateContent xmlns:mc="http://schemas.openxmlformats.org/markup-compatibility/2006">
              <mc:Choice xmlns:v="urn:schemas-microsoft-com:vml" Requires="v">
                <p:oleObj spid="_x0000_s236559" name="Visio" r:id="rId1" imgW="5384800" imgH="1905000" progId="Visio.Drawing.11">
                  <p:embed/>
                </p:oleObj>
              </mc:Choice>
              <mc:Fallback>
                <p:oleObj name="Visio" r:id="rId1" imgW="5384800" imgH="1905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634" y="3403600"/>
                        <a:ext cx="6259552" cy="2204720"/>
                      </a:xfrm>
                      <a:prstGeom prst="rect">
                        <a:avLst/>
                      </a:prstGeom>
                      <a:noFill/>
                    </p:spPr>
                  </p:pic>
                </p:oleObj>
              </mc:Fallback>
            </mc:AlternateContent>
          </a:graphicData>
        </a:graphic>
      </p:graphicFrame>
      <p:pic>
        <p:nvPicPr>
          <p:cNvPr id="8" name="图片 7"/>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544320" y="2021998"/>
            <a:ext cx="9936480" cy="30275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可以捕获来自本地运行程序的所有流量，从而记录服务器到服务器、设备到服务器之间的流量。此外，</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还支持各种</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过滤器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过滤</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出用户想要的流量数据，节省大量时间和精力。</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相比于其他抓包工具，</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小巧易用，且功能完善，它支持将捕获的流量数据存档，以供后续分析使用。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5826" y="1498401"/>
            <a:ext cx="4206654" cy="388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872480" y="1834395"/>
            <a:ext cx="5527040" cy="36676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渗透测试工具</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Metasploit</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是一个渗透测试平台，能够查找、验证漏洞，并利用漏洞进行渗透攻击。它是一个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开源项目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，提供基础架构、内容和工具来执行渗透测试和广泛的安全审计。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6" presetClass="entr" presetSubtype="16" fill="hold" nodeType="withEffect">
                                  <p:stCondLst>
                                    <p:cond delay="0"/>
                                  </p:stCondLst>
                                  <p:childTnLst>
                                    <p:set>
                                      <p:cBhvr>
                                        <p:cTn id="9" dur="1" fill="hold">
                                          <p:stCondLst>
                                            <p:cond delay="0"/>
                                          </p:stCondLst>
                                        </p:cTn>
                                        <p:tgtEl>
                                          <p:spTgt spid="237570"/>
                                        </p:tgtEl>
                                        <p:attrNameLst>
                                          <p:attrName>style.visibility</p:attrName>
                                        </p:attrNameLst>
                                      </p:cBhvr>
                                      <p:to>
                                        <p:strVal val="visible"/>
                                      </p:to>
                                    </p:set>
                                    <p:animEffect transition="in" filter="circle(in)">
                                      <p:cBhvr>
                                        <p:cTn id="10" dur="2000"/>
                                        <p:tgtEl>
                                          <p:spTgt spid="237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137920" y="1834395"/>
            <a:ext cx="10261600" cy="31033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渗透攻击，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主要提供了以下功能模块。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exploit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）：运行时会利用目标的安全漏洞进行攻击。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攻击</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载荷模块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payload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）：在成功对目标完成一次渗透之后，测试程序开始在目标计算机上运行。它能帮助用户在目标系统上获得需要的访问和行动权限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085344"/>
            <a:ext cx="52863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362084"/>
            <a:ext cx="5026662" cy="38499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）思考域不同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普通测试以系统所具有的功能为思考域；安全测试的思考域不但包括系统的功能，还有系统的机制、外部环境、应用与数据自身安全风险与安全属性等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188419"/>
                                        </p:tgtEl>
                                        <p:attrNameLst>
                                          <p:attrName>style.visibility</p:attrName>
                                        </p:attrNameLst>
                                      </p:cBhvr>
                                      <p:to>
                                        <p:strVal val="visible"/>
                                      </p:to>
                                    </p:set>
                                    <p:animEffect transition="in" filter="fade">
                                      <p:cBhvr>
                                        <p:cTn id="11" dur="800" decel="100000"/>
                                        <p:tgtEl>
                                          <p:spTgt spid="188419"/>
                                        </p:tgtEl>
                                      </p:cBhvr>
                                    </p:animEffect>
                                    <p:anim calcmode="lin" valueType="num">
                                      <p:cBhvr>
                                        <p:cTn id="12" dur="800" decel="100000" fill="hold"/>
                                        <p:tgtEl>
                                          <p:spTgt spid="188419"/>
                                        </p:tgtEl>
                                        <p:attrNameLst>
                                          <p:attrName>style.rotation</p:attrName>
                                        </p:attrNameLst>
                                      </p:cBhvr>
                                      <p:tavLst>
                                        <p:tav tm="0">
                                          <p:val>
                                            <p:fltVal val="-90"/>
                                          </p:val>
                                        </p:tav>
                                        <p:tav tm="100000">
                                          <p:val>
                                            <p:fltVal val="0"/>
                                          </p:val>
                                        </p:tav>
                                      </p:tavLst>
                                    </p:anim>
                                    <p:anim calcmode="lin" valueType="num">
                                      <p:cBhvr>
                                        <p:cTn id="13" dur="800" decel="100000" fill="hold"/>
                                        <p:tgtEl>
                                          <p:spTgt spid="188419"/>
                                        </p:tgtEl>
                                        <p:attrNameLst>
                                          <p:attrName>ppt_x</p:attrName>
                                        </p:attrNameLst>
                                      </p:cBhvr>
                                      <p:tavLst>
                                        <p:tav tm="0">
                                          <p:val>
                                            <p:strVal val="#ppt_x+0.4"/>
                                          </p:val>
                                        </p:tav>
                                        <p:tav tm="100000">
                                          <p:val>
                                            <p:strVal val="#ppt_x-0.05"/>
                                          </p:val>
                                        </p:tav>
                                      </p:tavLst>
                                    </p:anim>
                                    <p:anim calcmode="lin" valueType="num">
                                      <p:cBhvr>
                                        <p:cTn id="14" dur="800" decel="100000" fill="hold"/>
                                        <p:tgtEl>
                                          <p:spTgt spid="188419"/>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88419"/>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884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137920" y="1834395"/>
            <a:ext cx="10261600" cy="36676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辅助</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auxiliary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）：包含了一系列的辅助支持模块，包括扫描模块、漏洞发掘模块、网络协议欺骗模块。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encoder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）：编码器模块通常用来对我们的攻击模块进行代码混淆，逃过目标安全保护机制的检测，如杀毒软件和防火墙等。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Meterpreter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：使用内存技术的攻击载荷，可以注入到进程之中。它提供了各种可以在目标上执行的功能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8120" y="3811270"/>
            <a:ext cx="59436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617978" y="1346715"/>
            <a:ext cx="7617461" cy="33065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是一个多用户协作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团队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成员可以共享主机数据，查看收集的证据以及创建主机备注以共享有关特定目标的知识。最终，</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可帮助用户确定利用目标的最薄弱点，并证明存在漏洞或安全问题。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38594"/>
                                        </p:tgtEl>
                                        <p:attrNameLst>
                                          <p:attrName>style.visibility</p:attrName>
                                        </p:attrNameLst>
                                      </p:cBhvr>
                                      <p:to>
                                        <p:strVal val="visible"/>
                                      </p:to>
                                    </p:set>
                                    <p:animEffect transition="in" filter="barn(outVertical)">
                                      <p:cBhvr>
                                        <p:cTn id="11" dur="500"/>
                                        <p:tgtEl>
                                          <p:spTgt spid="23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 </a:t>
            </a:r>
            <a:r>
              <a:rPr lang="zh-CN" altLang="en-US" sz="3200" b="1" dirty="0" smtClean="0">
                <a:solidFill>
                  <a:srgbClr val="1353A2"/>
                </a:solidFill>
                <a:latin typeface="微软雅黑" panose="020B0503020204020204" pitchFamily="34" charset="-122"/>
                <a:ea typeface="微软雅黑" panose="020B0503020204020204" pitchFamily="34" charset="-122"/>
              </a:rPr>
              <a:t>实例：测试传智图书库的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安全性</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2508334" y="1273114"/>
            <a:ext cx="8159666" cy="5092124"/>
            <a:chOff x="2508334" y="1303594"/>
            <a:chExt cx="8159666" cy="5092124"/>
          </a:xfrm>
        </p:grpSpPr>
        <p:pic>
          <p:nvPicPr>
            <p:cNvPr id="2396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334" y="1303594"/>
              <a:ext cx="8159666" cy="509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p:nvPr/>
          </p:nvSpPr>
          <p:spPr>
            <a:xfrm>
              <a:off x="5133339" y="2789435"/>
              <a:ext cx="4813301" cy="31541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：传智播客图书库</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http://</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resource.boxuegu.com</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简介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扫描传智播客图书库安全漏洞，评价其安全性。</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custDataLst>
              <p:tags r:id="rId3"/>
            </p:custDataLst>
          </p:nvPr>
        </p:nvPicPr>
        <p:blipFill>
          <a:blip r:embed="rId4"/>
          <a:stretch>
            <a:fillRect/>
          </a:stretch>
        </p:blipFill>
        <p:spPr>
          <a:xfrm>
            <a:off x="8683625" y="0"/>
            <a:ext cx="3225800"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5.5.1 </a:t>
            </a:r>
            <a:r>
              <a:rPr lang="en-US" altLang="zh-CN" sz="3200" b="1" dirty="0" err="1" smtClean="0">
                <a:solidFill>
                  <a:srgbClr val="1353A2"/>
                </a:solidFill>
                <a:latin typeface="微软雅黑" panose="020B0503020204020204" pitchFamily="34" charset="-122"/>
                <a:ea typeface="微软雅黑" panose="020B0503020204020204" pitchFamily="34" charset="-122"/>
              </a:rPr>
              <a:t>AppScan</a:t>
            </a:r>
            <a:r>
              <a:rPr lang="zh-CN" altLang="en-US" sz="3200" b="1" dirty="0" smtClean="0">
                <a:solidFill>
                  <a:srgbClr val="1353A2"/>
                </a:solidFill>
                <a:latin typeface="微软雅黑" panose="020B0503020204020204" pitchFamily="34" charset="-122"/>
                <a:ea typeface="微软雅黑" panose="020B0503020204020204" pitchFamily="34" charset="-122"/>
              </a:rPr>
              <a:t>安装</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882138" y="2281433"/>
            <a:ext cx="9202422" cy="26664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的中文官网：</a:t>
            </a:r>
            <a:r>
              <a:rPr lang="en-US" altLang="zh-CN" sz="2400" u="sng" dirty="0">
                <a:hlinkClick r:id="rId1"/>
              </a:rPr>
              <a:t>https://www.ibm.com/developerworks/cn/downloads/r/appscan</a:t>
            </a:r>
            <a:r>
              <a:rPr lang="en-US" altLang="zh-CN" sz="2400" u="sng" dirty="0" smtClean="0">
                <a:hlinkClick r:id="rId1"/>
              </a:rPr>
              <a:t>/</a:t>
            </a:r>
            <a:r>
              <a:rPr lang="zh-CN" altLang="en-US" sz="2400" u="sng" dirty="0" smtClean="0"/>
              <a:t>，</a:t>
            </a:r>
            <a:endParaRPr lang="zh-CN" altLang="en-US" sz="2400" u="sng" dirty="0" smtClean="0"/>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https://www.appscan.net.cn/xiazai.html</a:t>
            </a:r>
            <a:endParaRPr lang="zh-CN" altLang="en-US" sz="2400" u="sng"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下载最新的</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试用版，下载之后进行安装，</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的安装与普通软件相同。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br>
              <a:rPr lang="zh-CN" altLang="en-US" sz="3200" b="1" dirty="0" smtClean="0">
                <a:solidFill>
                  <a:srgbClr val="1353A2"/>
                </a:solidFill>
                <a:latin typeface="微软雅黑" panose="020B0503020204020204" pitchFamily="34" charset="-122"/>
                <a:ea typeface="微软雅黑" panose="020B0503020204020204" pitchFamily="34" charset="-122"/>
              </a:rPr>
            </a:br>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780538" y="1326393"/>
            <a:ext cx="9202422" cy="26664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首次打开</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会弹出安装向导。</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064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6608" y="2022475"/>
            <a:ext cx="6186952" cy="413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0642"/>
                                        </p:tgtEl>
                                        <p:attrNameLst>
                                          <p:attrName>style.visibility</p:attrName>
                                        </p:attrNameLst>
                                      </p:cBhvr>
                                      <p:to>
                                        <p:strVal val="visible"/>
                                      </p:to>
                                    </p:set>
                                    <p:animEffect transition="in" filter="barn(inVertical)">
                                      <p:cBhvr>
                                        <p:cTn id="11" dur="500"/>
                                        <p:tgtEl>
                                          <p:spTgt spid="240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265418" y="1875033"/>
            <a:ext cx="5311142" cy="35707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可以单击观看</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使用视频教程、阅读入门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PDF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扩展，也可以在这里新建扫描项目。如果不想再弹出该对话框，可以取消勾选左下角的“启动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时显示该屏幕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r>
              <a:rPr lang="zh-CN" altLang="zh-CN" sz="2400" dirty="0"/>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16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1939" y="1553050"/>
            <a:ext cx="3446462" cy="421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fade">
                                      <p:cBhvr>
                                        <p:cTn id="7" dur="1000"/>
                                        <p:tgtEl>
                                          <p:spTgt spid="241667"/>
                                        </p:tgtEl>
                                      </p:cBhvr>
                                    </p:animEffect>
                                    <p:anim calcmode="lin" valueType="num">
                                      <p:cBhvr>
                                        <p:cTn id="8" dur="1000" fill="hold"/>
                                        <p:tgtEl>
                                          <p:spTgt spid="241667"/>
                                        </p:tgtEl>
                                        <p:attrNameLst>
                                          <p:attrName>ppt_x</p:attrName>
                                        </p:attrNameLst>
                                      </p:cBhvr>
                                      <p:tavLst>
                                        <p:tav tm="0">
                                          <p:val>
                                            <p:strVal val="#ppt_x"/>
                                          </p:val>
                                        </p:tav>
                                        <p:tav tm="100000">
                                          <p:val>
                                            <p:strVal val="#ppt_x"/>
                                          </p:val>
                                        </p:tav>
                                      </p:tavLst>
                                    </p:anim>
                                    <p:anim calcmode="lin" valueType="num">
                                      <p:cBhvr>
                                        <p:cTn id="9" dur="1000" fill="hold"/>
                                        <p:tgtEl>
                                          <p:spTgt spid="2416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13840" y="1283469"/>
            <a:ext cx="8067040" cy="9799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使用向导之后，显示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6882" y="2038668"/>
            <a:ext cx="7173278" cy="418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2690"/>
                                        </p:tgtEl>
                                        <p:attrNameLst>
                                          <p:attrName>style.visibility</p:attrName>
                                        </p:attrNameLst>
                                      </p:cBhvr>
                                      <p:to>
                                        <p:strVal val="visible"/>
                                      </p:to>
                                    </p:set>
                                    <p:animEffect transition="in" filter="barn(inVertical)">
                                      <p:cBhvr>
                                        <p:cTn id="11" dur="500"/>
                                        <p:tgtEl>
                                          <p:spTgt spid="24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666240" y="1649229"/>
            <a:ext cx="9662160" cy="37965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重要的是视图选择器，视图选择</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：用于显示扫描的目录、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、结果信息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数据选项界面。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：用于显示扫描到的安全漏洞并按严重级别排序，还会显示关于安全漏洞的详细信息。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：用于显示本次扫描结果中需要解决的任务。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06219" y="1954029"/>
            <a:ext cx="4589781" cy="32783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认识了</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通过扫描传智播客图书库为例来演示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在菜单栏中单击【文件】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【新建】，弹出新建扫描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371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88881" y="1356678"/>
            <a:ext cx="5584972" cy="481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3714"/>
                                        </p:tgtEl>
                                        <p:attrNameLst>
                                          <p:attrName>style.visibility</p:attrName>
                                        </p:attrNameLst>
                                      </p:cBhvr>
                                      <p:to>
                                        <p:strVal val="visible"/>
                                      </p:to>
                                    </p:set>
                                    <p:animEffect transition="in" filter="barn(inVertical)">
                                      <p:cBhvr>
                                        <p:cTn id="11" dur="500"/>
                                        <p:tgtEl>
                                          <p:spTgt spid="243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711440" y="2401069"/>
            <a:ext cx="3616960" cy="2231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“常规扫描”，单击之后弹出扫描配置向导对话框</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473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2392" y="1490183"/>
            <a:ext cx="6684108" cy="428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4738"/>
                                        </p:tgtEl>
                                        <p:attrNameLst>
                                          <p:attrName>style.visibility</p:attrName>
                                        </p:attrNameLst>
                                      </p:cBhvr>
                                      <p:to>
                                        <p:strVal val="visible"/>
                                      </p:to>
                                    </p:set>
                                    <p:animEffect transition="in" filter="barn(inVertical)">
                                      <p:cBhvr>
                                        <p:cTn id="11" dur="500"/>
                                        <p:tgtEl>
                                          <p:spTgt spid="244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6090" y="3120073"/>
            <a:ext cx="57531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793884"/>
            <a:ext cx="4579622" cy="2559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）问题发现模式不同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普通测试以违反功能定义为判断依据；安全测试以违反权限与能力的约束为判断依据。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7393"/>
                                        </p:tgtEl>
                                        <p:attrNameLst>
                                          <p:attrName>style.visibility</p:attrName>
                                        </p:attrNameLst>
                                      </p:cBhvr>
                                      <p:to>
                                        <p:strVal val="visible"/>
                                      </p:to>
                                    </p:set>
                                    <p:animEffect transition="in" filter="wipe(left)">
                                      <p:cBhvr>
                                        <p:cTn id="11" dur="500"/>
                                        <p:tgtEl>
                                          <p:spTgt spid="187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2059" y="1608587"/>
            <a:ext cx="4358640" cy="403021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选择探索站点的方法，由于本案例是在本机上扫描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应用程序，因此选择“</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（自动或手动）”选项</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576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99" y="1608586"/>
            <a:ext cx="6279716" cy="403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5762"/>
                                        </p:tgtEl>
                                        <p:attrNameLst>
                                          <p:attrName>style.visibility</p:attrName>
                                        </p:attrNameLst>
                                      </p:cBhvr>
                                      <p:to>
                                        <p:strVal val="visible"/>
                                      </p:to>
                                    </p:set>
                                    <p:animEffect transition="in" filter="barn(inVertical)">
                                      <p:cBhvr>
                                        <p:cTn id="11" dur="500"/>
                                        <p:tgtEl>
                                          <p:spTgt spid="245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2058" y="1608587"/>
            <a:ext cx="10421621" cy="362381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t>的“</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起始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”输入框中输入传智播客图书库地址，选择扫描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扫描方式有两种：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仅</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扫描此目录中或目录下的链接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：只扫描起始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目录或者子目录中的链接。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所有路径作为区分大小写来处理（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Unix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：扫描所有路径，并且区分大小写进行扫描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772400" y="2480694"/>
            <a:ext cx="3992879" cy="24757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要对传智播客图书库进行全面扫描，因此勾选第二个选项，单击【下一步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】按钮，进入登录管理</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67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3568" y="1671259"/>
            <a:ext cx="6688651" cy="429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6786"/>
                                        </p:tgtEl>
                                        <p:attrNameLst>
                                          <p:attrName>style.visibility</p:attrName>
                                        </p:attrNameLst>
                                      </p:cBhvr>
                                      <p:to>
                                        <p:strVal val="visible"/>
                                      </p:to>
                                    </p:set>
                                    <p:animEffect transition="in" filter="barn(inVertical)">
                                      <p:cBhvr>
                                        <p:cTn id="11" dur="500"/>
                                        <p:tgtEl>
                                          <p:spTgt spid="24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59840" y="1505334"/>
            <a:ext cx="10332720" cy="24672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登录网站的选择有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种：记录、自动、提示、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记录：单击【记录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】按钮，选择下拉列表中的任一浏览器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78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65595" y="3600768"/>
            <a:ext cx="6460810" cy="174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7810"/>
                                        </p:tgtEl>
                                        <p:attrNameLst>
                                          <p:attrName>style.visibility</p:attrName>
                                        </p:attrNameLst>
                                      </p:cBhvr>
                                      <p:to>
                                        <p:strVal val="visible"/>
                                      </p:to>
                                    </p:set>
                                    <p:animEffect transition="in" filter="barn(inVertical)">
                                      <p:cBhvr>
                                        <p:cTn id="11"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011680" y="2391793"/>
            <a:ext cx="2743200" cy="2109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选择浏览器之后</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883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4763" y="1506219"/>
            <a:ext cx="6367317" cy="444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8834"/>
                                        </p:tgtEl>
                                        <p:attrNameLst>
                                          <p:attrName>style.visibility</p:attrName>
                                        </p:attrNameLst>
                                      </p:cBhvr>
                                      <p:to>
                                        <p:strVal val="visible"/>
                                      </p:to>
                                    </p:set>
                                    <p:animEffect transition="in" filter="barn(inVertical)">
                                      <p:cBhvr>
                                        <p:cTn id="11" dur="500"/>
                                        <p:tgtEl>
                                          <p:spTgt spid="248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204720" y="1883793"/>
            <a:ext cx="8869680" cy="29930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登录网站之后，</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可以选择某个图片、链接等，到达一定的场景，然后单击【我已登录到站点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会记录这个登录序列，当到达同样的场景时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就默认是登录了网站，这个过程类似于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的脚本录制过程。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204720" y="1883793"/>
            <a:ext cx="8869680" cy="1001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：自动选项是指手动输入用户名和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密码</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98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2480" y="2885440"/>
            <a:ext cx="9011920" cy="159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9858"/>
                                        </p:tgtEl>
                                        <p:attrNameLst>
                                          <p:attrName>style.visibility</p:attrName>
                                        </p:attrNameLst>
                                      </p:cBhvr>
                                      <p:to>
                                        <p:strVal val="visible"/>
                                      </p:to>
                                    </p:set>
                                    <p:animEffect transition="in" filter="barn(inVertical)">
                                      <p:cBhvr>
                                        <p:cTn id="11" dur="500"/>
                                        <p:tgtEl>
                                          <p:spTgt spid="249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153160" y="1264033"/>
            <a:ext cx="10134600" cy="15706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传智播客图书库不需要登录，因此在这里选择“无</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】按钮，进入测试策略选择界</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088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7120" y="2519680"/>
            <a:ext cx="5988050" cy="384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0882"/>
                                        </p:tgtEl>
                                        <p:attrNameLst>
                                          <p:attrName>style.visibility</p:attrName>
                                        </p:attrNameLst>
                                      </p:cBhvr>
                                      <p:to>
                                        <p:strVal val="visible"/>
                                      </p:to>
                                    </p:set>
                                    <p:animEffect transition="in" filter="barn(inVertical)">
                                      <p:cBhvr>
                                        <p:cTn id="11" dur="500"/>
                                        <p:tgtEl>
                                          <p:spTgt spid="250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34440" y="2310513"/>
            <a:ext cx="4170680" cy="28304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“缺省值”测试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策略</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】按钮，进入测试优化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190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4960" y="1610392"/>
            <a:ext cx="6587431"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1906"/>
                                        </p:tgtEl>
                                        <p:attrNameLst>
                                          <p:attrName>style.visibility</p:attrName>
                                        </p:attrNameLst>
                                      </p:cBhvr>
                                      <p:to>
                                        <p:strVal val="visible"/>
                                      </p:to>
                                    </p:set>
                                    <p:animEffect transition="in" filter="barn(inVertical)">
                                      <p:cBhvr>
                                        <p:cTn id="11" dur="500"/>
                                        <p:tgtEl>
                                          <p:spTgt spid="25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353300" y="1873633"/>
            <a:ext cx="4170680" cy="34298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选择优化方式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为了缩短扫描时间，选择优化方式进行扫描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】按钮，进入完成配置向导界面</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293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4720" y="1566736"/>
            <a:ext cx="6296248" cy="40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2930"/>
                                        </p:tgtEl>
                                        <p:attrNameLst>
                                          <p:attrName>style.visibility</p:attrName>
                                        </p:attrNameLst>
                                      </p:cBhvr>
                                      <p:to>
                                        <p:strVal val="visible"/>
                                      </p:to>
                                    </p:set>
                                    <p:animEffect transition="in" filter="barn(inVertical)">
                                      <p:cBhvr>
                                        <p:cTn id="11" dur="500"/>
                                        <p:tgtEl>
                                          <p:spTgt spid="25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1547826"/>
            <a:ext cx="4579622"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、培养正确的思维方式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测试人员则要有创造性思维，创造性思维能够帮助我们站在攻击者角度思考各种无法预期的情况，同时能够帮助我们猜测开发人员是如何开发的，如何绕过程序防护逻辑，以某种不安全的行为模式导致程序失效。</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89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3297" y="1547826"/>
            <a:ext cx="2849934" cy="4342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checkerboard(across)">
                                      <p:cBhvr>
                                        <p:cTn id="7" dur="500"/>
                                        <p:tgtEl>
                                          <p:spTgt spid="18944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03680" y="2208913"/>
            <a:ext cx="9672320" cy="31860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扫描启动方式有</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全面自动扫描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根据之前的配置自动探索应用程序，且边探索边扫描页面。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仅</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使用自动“探索”启动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自动探索应用程序，但不做扫描，即不发送攻击。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84960" y="1965073"/>
            <a:ext cx="9702800" cy="31149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扫描启动方式有</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“手动探索”启动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：手动访问应用程序，</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会记录用户访问的页面。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将稍后启动扫描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不做任何操作，需要用户自己手动启动扫描。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9680" y="1385953"/>
            <a:ext cx="10566400" cy="25764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案例选择“启动全面自动扫描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”选项，接下来勾选“完成扫描配置向导后启动扫描专家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”选项，扫描专家会先大致探索一遍要扫描的网站，提出建议以更好的扫描网站，选择完毕之后，单击【下一步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】按钮，弹出自动保存扫描提示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39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1712" y="3743008"/>
            <a:ext cx="5927568" cy="234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3954"/>
                                        </p:tgtEl>
                                        <p:attrNameLst>
                                          <p:attrName>style.visibility</p:attrName>
                                        </p:attrNameLst>
                                      </p:cBhvr>
                                      <p:to>
                                        <p:strVal val="visible"/>
                                      </p:to>
                                    </p:set>
                                    <p:animEffect transition="in" filter="barn(inVertical)">
                                      <p:cBhvr>
                                        <p:cTn id="11" dur="500"/>
                                        <p:tgtEl>
                                          <p:spTgt spid="253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910080" y="1619633"/>
            <a:ext cx="4754880" cy="4049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图中单击</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将扫描过程保存到相应文件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保存</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之后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就开始自动扫描，这个过程只是探测扫描，它会将扫描到的信息提交给扫描专家进行分析，获得关于该网站的信息，帮助用户优化扫描配置。</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49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89519" y="1619633"/>
            <a:ext cx="2987675" cy="438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54979"/>
                                        </p:tgtEl>
                                        <p:attrNameLst>
                                          <p:attrName>r</p:attrName>
                                        </p:attrNameLst>
                                      </p:cBhvr>
                                    </p:animRot>
                                    <p:animRot by="-240000">
                                      <p:cBhvr>
                                        <p:cTn id="10" dur="200" fill="hold">
                                          <p:stCondLst>
                                            <p:cond delay="200"/>
                                          </p:stCondLst>
                                        </p:cTn>
                                        <p:tgtEl>
                                          <p:spTgt spid="254979"/>
                                        </p:tgtEl>
                                        <p:attrNameLst>
                                          <p:attrName>r</p:attrName>
                                        </p:attrNameLst>
                                      </p:cBhvr>
                                    </p:animRot>
                                    <p:animRot by="240000">
                                      <p:cBhvr>
                                        <p:cTn id="11" dur="200" fill="hold">
                                          <p:stCondLst>
                                            <p:cond delay="400"/>
                                          </p:stCondLst>
                                        </p:cTn>
                                        <p:tgtEl>
                                          <p:spTgt spid="254979"/>
                                        </p:tgtEl>
                                        <p:attrNameLst>
                                          <p:attrName>r</p:attrName>
                                        </p:attrNameLst>
                                      </p:cBhvr>
                                    </p:animRot>
                                    <p:animRot by="-240000">
                                      <p:cBhvr>
                                        <p:cTn id="12" dur="200" fill="hold">
                                          <p:stCondLst>
                                            <p:cond delay="600"/>
                                          </p:stCondLst>
                                        </p:cTn>
                                        <p:tgtEl>
                                          <p:spTgt spid="254979"/>
                                        </p:tgtEl>
                                        <p:attrNameLst>
                                          <p:attrName>r</p:attrName>
                                        </p:attrNameLst>
                                      </p:cBhvr>
                                    </p:animRot>
                                    <p:animRot by="120000">
                                      <p:cBhvr>
                                        <p:cTn id="13" dur="200" fill="hold">
                                          <p:stCondLst>
                                            <p:cond delay="800"/>
                                          </p:stCondLst>
                                        </p:cTn>
                                        <p:tgtEl>
                                          <p:spTgt spid="2549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92859" y="1355472"/>
            <a:ext cx="4084320" cy="8086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探测扫描结果如下图。</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60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9840" y="1345311"/>
            <a:ext cx="5874067" cy="505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6002"/>
                                        </p:tgtEl>
                                        <p:attrNameLst>
                                          <p:attrName>style.visibility</p:attrName>
                                        </p:attrNameLst>
                                      </p:cBhvr>
                                      <p:to>
                                        <p:strVal val="visible"/>
                                      </p:to>
                                    </p:set>
                                    <p:animEffect transition="in" filter="barn(inVertical)">
                                      <p:cBhvr>
                                        <p:cTn id="11" dur="5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660640" y="1700912"/>
            <a:ext cx="3881120" cy="38972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探测扫描过程中，扫描专家提出了几条建议，经过分析确认前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条为可执行建议，勾选前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条建议，单击【应用建议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】按钮，开始真正的扫描，</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7026"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707" y="1853312"/>
            <a:ext cx="6664253" cy="359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7026"/>
                                        </p:tgtEl>
                                        <p:attrNameLst>
                                          <p:attrName>style.visibility</p:attrName>
                                        </p:attrNameLst>
                                      </p:cBhvr>
                                      <p:to>
                                        <p:strVal val="visible"/>
                                      </p:to>
                                    </p:set>
                                    <p:animEffect transition="in" filter="barn(inVertical)">
                                      <p:cBhvr>
                                        <p:cTn id="11" dur="500"/>
                                        <p:tgtEl>
                                          <p:spTgt spid="257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70000" y="1487552"/>
            <a:ext cx="4419600" cy="44865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过程时间比较长，会持续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个小时。在扫描过程中，如果发现安全问题，</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会实时显示在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主窗口中，用户可以切换视图选择器查看。扫描结束，</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会生成一份详细的扫描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报告</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8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4699" y="1803400"/>
            <a:ext cx="6099504" cy="400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8050"/>
                                        </p:tgtEl>
                                        <p:attrNameLst>
                                          <p:attrName>style.visibility</p:attrName>
                                        </p:attrNameLst>
                                      </p:cBhvr>
                                      <p:to>
                                        <p:strVal val="visible"/>
                                      </p:to>
                                    </p:set>
                                    <p:animEffect transition="in" filter="barn(inVertical)">
                                      <p:cBhvr>
                                        <p:cTn id="11" dur="5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750560" y="2056512"/>
            <a:ext cx="5638800" cy="3074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结果分析：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此次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扫描发现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个高级别的安全漏洞，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个中级别的安全漏洞，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326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个低级别的安全漏洞。其中，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个高级别安全漏洞为跨站点脚本漏洞。</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9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6450" y="1602931"/>
            <a:ext cx="31623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59075"/>
                                        </p:tgtEl>
                                        <p:attrNameLst>
                                          <p:attrName>style.visibility</p:attrName>
                                        </p:attrNameLst>
                                      </p:cBhvr>
                                      <p:to>
                                        <p:strVal val="visible"/>
                                      </p:to>
                                    </p:set>
                                    <p:animEffect transition="in" filter="fade">
                                      <p:cBhvr>
                                        <p:cTn id="10" dur="1000"/>
                                        <p:tgtEl>
                                          <p:spTgt spid="259075"/>
                                        </p:tgtEl>
                                      </p:cBhvr>
                                    </p:animEffect>
                                    <p:anim calcmode="lin" valueType="num">
                                      <p:cBhvr>
                                        <p:cTn id="11" dur="1000" fill="hold"/>
                                        <p:tgtEl>
                                          <p:spTgt spid="259075"/>
                                        </p:tgtEl>
                                        <p:attrNameLst>
                                          <p:attrName>ppt_x</p:attrName>
                                        </p:attrNameLst>
                                      </p:cBhvr>
                                      <p:tavLst>
                                        <p:tav tm="0">
                                          <p:val>
                                            <p:strVal val="#ppt_x"/>
                                          </p:val>
                                        </p:tav>
                                        <p:tav tm="100000">
                                          <p:val>
                                            <p:strVal val="#ppt_x"/>
                                          </p:val>
                                        </p:tav>
                                      </p:tavLst>
                                    </p:anim>
                                    <p:anim calcmode="lin" valueType="num">
                                      <p:cBhvr>
                                        <p:cTn id="12" dur="1000" fill="hold"/>
                                        <p:tgtEl>
                                          <p:spTgt spid="259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412240" y="1619632"/>
            <a:ext cx="10058400" cy="40598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安全漏洞的分析，在视图选择器的“问题”选项最右侧提供了四个选项卡：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【问题信息】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：显示安全漏洞所在的点。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【咨询】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：显示安全漏洞形成的原因、技术描述、可能导致的危害以及利用该漏洞进行攻击的例子。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【修订建议】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：显示安全漏洞的解决策略。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：显示发送给应用程序测试相关反应的具体请求细节。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320800" y="1721232"/>
            <a:ext cx="636016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次扫描最为严重</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站点脚本</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漏洞</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未对用户输入正确执行危险字符</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清理</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危害：</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可能会使攻击者窃取或操纵客户会话和</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，它们可能用于假冒合法用户，从而使黑客能够以该用户身份查看或变更用户记录以及执行事务。</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5590" y="1577340"/>
            <a:ext cx="33909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1547826"/>
            <a:ext cx="4579622"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、尽早测试和经常测试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缺陷和普通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没什么区别，越早发现修复成本越低，要做到这一点，最开始的就是在软件开发前期对开发和测试团队进行常见安全问题的培训，教他们学会如何检测并修复安全缺陷。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0466" name="Picture 2" descr="http://pic.51yuansu.com/pic3/cover/01/73/88/59602d50a1ec6_61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375" y="1660533"/>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190466"/>
                                        </p:tgtEl>
                                        <p:attrNameLst>
                                          <p:attrName>style.visibility</p:attrName>
                                        </p:attrNameLst>
                                      </p:cBhvr>
                                      <p:to>
                                        <p:strVal val="visible"/>
                                      </p:to>
                                    </p:set>
                                    <p:animEffect transition="in" filter="wheel(1)">
                                      <p:cBhvr>
                                        <p:cTn id="10" dur="20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498600" y="1802512"/>
            <a:ext cx="982472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修复方案：</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①使用经过审查的库或框架，如微软的反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OWASP ESAPI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编码模块、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Apache Wicket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等，这些库和框架更容易生成正确编码的输出，不允许出现这种漏洞或提供更容易避免这种漏洞的结构。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②在不同组件之间传输数据时，了解数据应用的上下文环境及预期使用的编码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39240" y="1893952"/>
            <a:ext cx="982472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了解软件不可信输入的所有潜在区域，包括参数、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、从网络读取的任何内容、环境变量、反向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查找、查询结果、请求头、</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组件、电子邮件、文件、文件名、数据库等，尽量减少攻击面。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④对输入进行验证，使用输入验证策略严格控制输入规范，拒绝不符合规范的所有输入，或者将其转换为符合规范的输入。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455920" y="1863472"/>
            <a:ext cx="5989320" cy="36127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跨站点脚本漏洞，</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还发现了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个安全级别为中的漏洞，包括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个加密会话</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Secure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属性的漏洞和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个支持不推荐使用的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SSL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版本的漏洞，对于这些漏洞，读者同样可以通过上述四个选项卡了解漏洞的形成原因、危害及解决措施等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93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5410" y="2010855"/>
            <a:ext cx="3839168" cy="321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69315"/>
                                        </p:tgtEl>
                                        <p:attrNameLst>
                                          <p:attrName>style.visibility</p:attrName>
                                        </p:attrNameLst>
                                      </p:cBhvr>
                                      <p:to>
                                        <p:strVal val="visible"/>
                                      </p:to>
                                    </p:set>
                                    <p:animEffect transition="in" filter="fade">
                                      <p:cBhvr>
                                        <p:cTn id="10" dur="1000"/>
                                        <p:tgtEl>
                                          <p:spTgt spid="269315"/>
                                        </p:tgtEl>
                                      </p:cBhvr>
                                    </p:animEffect>
                                    <p:anim calcmode="lin" valueType="num">
                                      <p:cBhvr>
                                        <p:cTn id="11" dur="1000" fill="hold"/>
                                        <p:tgtEl>
                                          <p:spTgt spid="269315"/>
                                        </p:tgtEl>
                                        <p:attrNameLst>
                                          <p:attrName>ppt_x</p:attrName>
                                        </p:attrNameLst>
                                      </p:cBhvr>
                                      <p:tavLst>
                                        <p:tav tm="0">
                                          <p:val>
                                            <p:strVal val="#ppt_x"/>
                                          </p:val>
                                        </p:tav>
                                        <p:tav tm="100000">
                                          <p:val>
                                            <p:strVal val="#ppt_x"/>
                                          </p:val>
                                        </p:tav>
                                      </p:tavLst>
                                    </p:anim>
                                    <p:anim calcmode="lin" valueType="num">
                                      <p:cBhvr>
                                        <p:cTn id="12" dur="1000" fill="hold"/>
                                        <p:tgtEl>
                                          <p:spTgt spid="269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5.6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08704" y="1763899"/>
            <a:ext cx="5068146" cy="41929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主要讲解了安全测试的相关知识，首先介绍了安全测试的概念、与常规测试的区别以及安全测试的基本原则；然后介绍了软件常见的安全漏洞、渗透测试及常用的安全测试工具；最后讲解了使用</a:t>
            </a:r>
            <a:r>
              <a:rPr lang="en-US" altLang="zh-CN" sz="2000" dirty="0" err="1">
                <a:solidFill>
                  <a:srgbClr val="1353A2"/>
                </a:solidFill>
                <a:latin typeface="微软雅黑" panose="020B0503020204020204" pitchFamily="34" charset="-122"/>
                <a:ea typeface="微软雅黑" panose="020B0503020204020204" pitchFamily="34" charset="-122"/>
              </a:rPr>
              <a:t>AppScan</a:t>
            </a:r>
            <a:r>
              <a:rPr lang="zh-CN" altLang="zh-CN" sz="2000" dirty="0">
                <a:solidFill>
                  <a:srgbClr val="1353A2"/>
                </a:solidFill>
                <a:latin typeface="微软雅黑" panose="020B0503020204020204" pitchFamily="34" charset="-122"/>
                <a:ea typeface="微软雅黑" panose="020B0503020204020204" pitchFamily="34" charset="-122"/>
              </a:rPr>
              <a:t>测试传智播客图书库安全性的实例。通过本章的学习，读者应当对安全测试有一个整体的了解与认知，并熟悉安全测试工具</a:t>
            </a:r>
            <a:r>
              <a:rPr lang="en-US" altLang="zh-CN" sz="2000" dirty="0" err="1">
                <a:solidFill>
                  <a:srgbClr val="1353A2"/>
                </a:solidFill>
                <a:latin typeface="微软雅黑" panose="020B0503020204020204" pitchFamily="34" charset="-122"/>
                <a:ea typeface="微软雅黑" panose="020B0503020204020204" pitchFamily="34" charset="-122"/>
              </a:rPr>
              <a:t>AppScan</a:t>
            </a:r>
            <a:r>
              <a:rPr lang="zh-CN" altLang="zh-CN" sz="2000" dirty="0">
                <a:solidFill>
                  <a:srgbClr val="1353A2"/>
                </a:solidFill>
                <a:latin typeface="微软雅黑" panose="020B0503020204020204" pitchFamily="34" charset="-122"/>
                <a:ea typeface="微软雅黑" panose="020B0503020204020204" pitchFamily="34" charset="-122"/>
              </a:rPr>
              <a:t>的使用。</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55340" y="1180465"/>
            <a:ext cx="5596890"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5.5 实例：测试传智图书库的安全性"/>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5.5.1 AppScan安装"/>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GENSWF_ADVANCE_TIME" val="0.00"/>
  <p:tag name="ISPRING_SLIDE_INDENT_LEVEL" val="0"/>
  <p:tag name="ISPRING_CUSTOM_TIMING_USED" val="0"/>
  <p:tag name="GENSWF_SLIDE_TITLE" val="5.6 本章小结"/>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188.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5795177a6c2579c9276fe8aaef52ebf6b3a866e"/>
  <p:tag name="KSO_WPP_MARK_KEY" val="3619641f-8aed-4ba5-81b5-c76cc9a6d6a8"/>
  <p:tag name="COMMONDATA" val="eyJoZGlkIjoiNjcwNTZkMzFmMWVlOTNkNjBiNjRmODYxMzNkZWFiYmIifQ=="/>
</p:tagLst>
</file>

<file path=ppt/tags/tag19.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3.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5.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小提示：XSS命名"/>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7.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5.3.1 什么是渗透测试"/>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5.3.1 什么是渗透测试"/>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9989</Words>
  <Application>WPS 演示</Application>
  <PresentationFormat>自定义</PresentationFormat>
  <Paragraphs>513</Paragraphs>
  <Slides>94</Slides>
  <Notes>94</Notes>
  <HiddenSlides>3</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94</vt:i4>
      </vt:variant>
    </vt:vector>
  </HeadingPairs>
  <TitlesOfParts>
    <vt:vector size="113" baseType="lpstr">
      <vt:lpstr>Arial</vt:lpstr>
      <vt:lpstr>宋体</vt:lpstr>
      <vt:lpstr>Wingdings</vt:lpstr>
      <vt:lpstr>微软雅黑</vt:lpstr>
      <vt:lpstr>方正细倩简体</vt:lpstr>
      <vt:lpstr>Aurebesh</vt:lpstr>
      <vt:lpstr>Times New Roman</vt:lpstr>
      <vt:lpstr>Arial Unicode MS</vt:lpstr>
      <vt:lpstr>等线 Light</vt:lpstr>
      <vt:lpstr>等线</vt:lpstr>
      <vt:lpstr>Calibri</vt:lpstr>
      <vt:lpstr>楷体</vt:lpstr>
      <vt:lpstr>Wingdings</vt:lpstr>
      <vt:lpstr>Office 主题​​</vt:lpstr>
      <vt:lpstr>Visio.Drawing.11</vt:lpstr>
      <vt:lpstr>Visio.Drawing.11</vt:lpstr>
      <vt:lpstr>Visio.Drawing.11</vt:lpstr>
      <vt:lpstr>Visio.Drawing.11</vt:lpstr>
      <vt:lpstr>Visio.Drawing.11</vt:lpstr>
      <vt:lpstr>第5章 安全测试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839</cp:revision>
  <dcterms:created xsi:type="dcterms:W3CDTF">2016-08-25T05:35:00Z</dcterms:created>
  <dcterms:modified xsi:type="dcterms:W3CDTF">2023-05-08T09:14:33Z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99E796815D3D4990810E2900F3C6C575</vt:lpwstr>
  </property>
  <property fmtid="{D5CDD505-2E9C-101B-9397-08002B2CF9AE}" pid="3" name="KSOProductBuildVer">
    <vt:lpwstr>2052-11.1.0.14309</vt:lpwstr>
  </property>
</Properties>
</file>